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51"/>
  </p:notesMasterIdLst>
  <p:sldIdLst>
    <p:sldId id="256" r:id="rId2"/>
    <p:sldId id="257" r:id="rId3"/>
    <p:sldId id="328" r:id="rId4"/>
    <p:sldId id="258" r:id="rId5"/>
    <p:sldId id="260" r:id="rId6"/>
    <p:sldId id="261" r:id="rId7"/>
    <p:sldId id="262" r:id="rId8"/>
    <p:sldId id="263" r:id="rId9"/>
    <p:sldId id="334" r:id="rId10"/>
    <p:sldId id="265" r:id="rId11"/>
    <p:sldId id="266" r:id="rId12"/>
    <p:sldId id="267" r:id="rId13"/>
    <p:sldId id="268" r:id="rId14"/>
    <p:sldId id="335" r:id="rId15"/>
    <p:sldId id="264" r:id="rId16"/>
    <p:sldId id="269" r:id="rId17"/>
    <p:sldId id="321" r:id="rId18"/>
    <p:sldId id="322" r:id="rId19"/>
    <p:sldId id="323" r:id="rId20"/>
    <p:sldId id="324" r:id="rId21"/>
    <p:sldId id="325" r:id="rId22"/>
    <p:sldId id="326" r:id="rId23"/>
    <p:sldId id="327" r:id="rId24"/>
    <p:sldId id="329" r:id="rId25"/>
    <p:sldId id="347" r:id="rId26"/>
    <p:sldId id="336" r:id="rId27"/>
    <p:sldId id="337" r:id="rId28"/>
    <p:sldId id="339" r:id="rId29"/>
    <p:sldId id="348" r:id="rId30"/>
    <p:sldId id="340" r:id="rId31"/>
    <p:sldId id="341" r:id="rId32"/>
    <p:sldId id="342" r:id="rId33"/>
    <p:sldId id="344" r:id="rId34"/>
    <p:sldId id="345" r:id="rId35"/>
    <p:sldId id="346" r:id="rId36"/>
    <p:sldId id="349" r:id="rId37"/>
    <p:sldId id="350" r:id="rId38"/>
    <p:sldId id="351" r:id="rId39"/>
    <p:sldId id="352" r:id="rId40"/>
    <p:sldId id="353" r:id="rId41"/>
    <p:sldId id="354" r:id="rId42"/>
    <p:sldId id="355" r:id="rId43"/>
    <p:sldId id="270" r:id="rId44"/>
    <p:sldId id="271" r:id="rId45"/>
    <p:sldId id="273" r:id="rId46"/>
    <p:sldId id="330" r:id="rId47"/>
    <p:sldId id="331" r:id="rId48"/>
    <p:sldId id="332" r:id="rId49"/>
    <p:sldId id="294" r:id="rId5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Verdana" pitchFamily="34" charset="0"/>
        <a:ea typeface="ＭＳ Ｐゴシック" charset="-128"/>
        <a:cs typeface="+mn-cs"/>
      </a:defRPr>
    </a:lvl5pPr>
    <a:lvl6pPr marL="2286000" algn="l" defTabSz="914400" rtl="0" eaLnBrk="1" latinLnBrk="0" hangingPunct="1">
      <a:defRPr kern="1200">
        <a:solidFill>
          <a:schemeClr val="tx1"/>
        </a:solidFill>
        <a:latin typeface="Verdana" pitchFamily="34" charset="0"/>
        <a:ea typeface="ＭＳ Ｐゴシック" charset="-128"/>
        <a:cs typeface="+mn-cs"/>
      </a:defRPr>
    </a:lvl6pPr>
    <a:lvl7pPr marL="2743200" algn="l" defTabSz="914400" rtl="0" eaLnBrk="1" latinLnBrk="0" hangingPunct="1">
      <a:defRPr kern="1200">
        <a:solidFill>
          <a:schemeClr val="tx1"/>
        </a:solidFill>
        <a:latin typeface="Verdana" pitchFamily="34" charset="0"/>
        <a:ea typeface="ＭＳ Ｐゴシック" charset="-128"/>
        <a:cs typeface="+mn-cs"/>
      </a:defRPr>
    </a:lvl7pPr>
    <a:lvl8pPr marL="3200400" algn="l" defTabSz="914400" rtl="0" eaLnBrk="1" latinLnBrk="0" hangingPunct="1">
      <a:defRPr kern="1200">
        <a:solidFill>
          <a:schemeClr val="tx1"/>
        </a:solidFill>
        <a:latin typeface="Verdana" pitchFamily="34" charset="0"/>
        <a:ea typeface="ＭＳ Ｐゴシック" charset="-128"/>
        <a:cs typeface="+mn-cs"/>
      </a:defRPr>
    </a:lvl8pPr>
    <a:lvl9pPr marL="3657600" algn="l" defTabSz="914400" rtl="0" eaLnBrk="1" latinLnBrk="0" hangingPunct="1">
      <a:defRPr kern="1200">
        <a:solidFill>
          <a:schemeClr val="tx1"/>
        </a:solidFill>
        <a:latin typeface="Verdan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83" autoAdjust="0"/>
  </p:normalViewPr>
  <p:slideViewPr>
    <p:cSldViewPr>
      <p:cViewPr varScale="1">
        <p:scale>
          <a:sx n="107" d="100"/>
          <a:sy n="107" d="100"/>
        </p:scale>
        <p:origin x="-109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F70257BA-B207-4D8C-933A-D2CA4DD8C41D}" type="slidenum">
              <a:rPr lang="en-US"/>
              <a:pPr>
                <a:defRPr/>
              </a:pPr>
              <a:t>‹#›</a:t>
            </a:fld>
            <a:endParaRPr lang="en-US"/>
          </a:p>
        </p:txBody>
      </p:sp>
    </p:spTree>
    <p:extLst>
      <p:ext uri="{BB962C8B-B14F-4D97-AF65-F5344CB8AC3E}">
        <p14:creationId xmlns:p14="http://schemas.microsoft.com/office/powerpoint/2010/main" val="6173602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Verdana" pitchFamily="34" charset="0"/>
                <a:ea typeface="ＭＳ Ｐゴシック" charset="-128"/>
              </a:defRPr>
            </a:lvl1pPr>
            <a:lvl2pPr marL="742950" indent="-285750">
              <a:defRPr>
                <a:solidFill>
                  <a:schemeClr val="tx1"/>
                </a:solidFill>
                <a:latin typeface="Verdana" pitchFamily="34" charset="0"/>
                <a:ea typeface="ＭＳ Ｐゴシック" charset="-128"/>
              </a:defRPr>
            </a:lvl2pPr>
            <a:lvl3pPr marL="1143000" indent="-228600">
              <a:defRPr>
                <a:solidFill>
                  <a:schemeClr val="tx1"/>
                </a:solidFill>
                <a:latin typeface="Verdana" pitchFamily="34" charset="0"/>
                <a:ea typeface="ＭＳ Ｐゴシック" charset="-128"/>
              </a:defRPr>
            </a:lvl3pPr>
            <a:lvl4pPr marL="1600200" indent="-228600">
              <a:defRPr>
                <a:solidFill>
                  <a:schemeClr val="tx1"/>
                </a:solidFill>
                <a:latin typeface="Verdana" pitchFamily="34" charset="0"/>
                <a:ea typeface="ＭＳ Ｐゴシック" charset="-128"/>
              </a:defRPr>
            </a:lvl4pPr>
            <a:lvl5pPr marL="2057400" indent="-228600">
              <a:defRPr>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charset="-128"/>
              </a:defRPr>
            </a:lvl9pPr>
          </a:lstStyle>
          <a:p>
            <a:pPr algn="r" eaLnBrk="1" hangingPunct="1"/>
            <a:fld id="{2DABD559-EA95-4D02-9E16-A44E5EE83B7B}" type="slidenum">
              <a:rPr lang="en-US" sz="1200">
                <a:latin typeface="Arial" charset="0"/>
              </a:rPr>
              <a:pPr algn="r" eaLnBrk="1" hangingPunct="1"/>
              <a:t>40</a:t>
            </a:fld>
            <a:endParaRPr lang="en-US" sz="120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Defendant owes duty to protect Plaintiff from foreseeable risks that Defendant knew or </a:t>
            </a:r>
            <a:r>
              <a:rPr lang="en-US" i="1" smtClean="0"/>
              <a:t>should have known about.</a:t>
            </a:r>
          </a:p>
          <a:p>
            <a:pPr eaLnBrk="1" hangingPunct="1"/>
            <a:r>
              <a:rPr lang="en-US" smtClean="0"/>
              <a:t>Courts use reasonable person standard (jury) to determine whether duty exists.</a:t>
            </a:r>
          </a:p>
          <a:p>
            <a:pPr eaLnBrk="1" hangingPunct="1">
              <a:buFontTx/>
              <a:buChar cha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ＭＳ Ｐゴシック" charset="-128"/>
              </a:defRPr>
            </a:lvl1pPr>
            <a:lvl2pPr marL="742950" indent="-285750">
              <a:defRPr>
                <a:solidFill>
                  <a:schemeClr val="tx1"/>
                </a:solidFill>
                <a:latin typeface="Verdana" pitchFamily="34" charset="0"/>
                <a:ea typeface="ＭＳ Ｐゴシック" charset="-128"/>
              </a:defRPr>
            </a:lvl2pPr>
            <a:lvl3pPr marL="1143000" indent="-228600">
              <a:defRPr>
                <a:solidFill>
                  <a:schemeClr val="tx1"/>
                </a:solidFill>
                <a:latin typeface="Verdana" pitchFamily="34" charset="0"/>
                <a:ea typeface="ＭＳ Ｐゴシック" charset="-128"/>
              </a:defRPr>
            </a:lvl3pPr>
            <a:lvl4pPr marL="1600200" indent="-228600">
              <a:defRPr>
                <a:solidFill>
                  <a:schemeClr val="tx1"/>
                </a:solidFill>
                <a:latin typeface="Verdana" pitchFamily="34" charset="0"/>
                <a:ea typeface="ＭＳ Ｐゴシック" charset="-128"/>
              </a:defRPr>
            </a:lvl4pPr>
            <a:lvl5pPr marL="2057400" indent="-228600">
              <a:defRPr>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charset="-128"/>
              </a:defRPr>
            </a:lvl9pPr>
          </a:lstStyle>
          <a:p>
            <a:fld id="{26F80E86-F7CD-4804-A0D5-9087D4B35FF5}" type="slidenum">
              <a:rPr lang="en-US">
                <a:latin typeface="Arial" charset="0"/>
              </a:rPr>
              <a:pPr/>
              <a:t>45</a:t>
            </a:fld>
            <a:endParaRPr lang="en-US">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buFontTx/>
              <a:buChar char="•"/>
            </a:pPr>
            <a:r>
              <a:rPr lang="en-US" u="sng" smtClean="0"/>
              <a:t>Products</a:t>
            </a:r>
            <a:r>
              <a:rPr lang="en-US" smtClean="0"/>
              <a:t>.  Legislation targeted at products can be broad like the Toxic Substances Control Act (TSCA), which regulates any chemical substance or mixture. Or, legislation can be more specific like the Federal Insecticide, Fungicide, and Rodenticide Act (FIFRA), which only governs pesticide chemicals. </a:t>
            </a:r>
          </a:p>
          <a:p>
            <a:pPr eaLnBrk="1" hangingPunct="1">
              <a:lnSpc>
                <a:spcPct val="90000"/>
              </a:lnSpc>
              <a:buFontTx/>
              <a:buChar char="•"/>
            </a:pPr>
            <a:r>
              <a:rPr lang="en-US" u="sng" smtClean="0"/>
              <a:t>Pollutants</a:t>
            </a:r>
            <a:r>
              <a:rPr lang="en-US" smtClean="0"/>
              <a:t>.  Virtually every pollutant resulting from industrial, commercial, or domestic activities fall within the scope of a federal environmental statute. </a:t>
            </a:r>
          </a:p>
          <a:p>
            <a:pPr eaLnBrk="1" hangingPunct="1">
              <a:lnSpc>
                <a:spcPct val="90000"/>
              </a:lnSpc>
              <a:buFontTx/>
              <a:buChar char="•"/>
            </a:pPr>
            <a:r>
              <a:rPr lang="en-US" u="sng" smtClean="0"/>
              <a:t>Industrial Facilities</a:t>
            </a:r>
            <a:r>
              <a:rPr lang="en-US" smtClean="0"/>
              <a:t>.  Federal regulation targeted at industrial facilities is the most popular and perhaps the easiest form of regulation to enforce because facilities are fewer in number than individuals. For example, the EPA can more easily impose requirements for emissions reductions against car manufacturers  rather than individual car owners. </a:t>
            </a:r>
          </a:p>
          <a:p>
            <a:pPr eaLnBrk="1" hangingPunct="1">
              <a:lnSpc>
                <a:spcPct val="90000"/>
              </a:lnSpc>
              <a:buFontTx/>
              <a:buChar char="•"/>
            </a:pPr>
            <a:r>
              <a:rPr lang="en-US" u="sng" smtClean="0"/>
              <a:t>Government Agencies</a:t>
            </a:r>
            <a:r>
              <a:rPr lang="en-US" smtClean="0"/>
              <a:t>.  Governmental entities may be regulated if they own certain kinds of facilities that are part of the pollution problem, e.g. public water supply systems. </a:t>
            </a:r>
          </a:p>
          <a:p>
            <a:pPr eaLnBrk="1" hangingPunct="1">
              <a:lnSpc>
                <a:spcPct val="90000"/>
              </a:lnSpc>
              <a:buFontTx/>
              <a:buChar char="•"/>
            </a:pPr>
            <a:r>
              <a:rPr lang="en-US" u="sng" smtClean="0"/>
              <a:t>Individuals</a:t>
            </a:r>
            <a:r>
              <a:rPr lang="en-US" smtClean="0"/>
              <a:t>.  Regulation of individual conduct is less popular than regulation of facilities for both political and practical reasons. </a:t>
            </a:r>
          </a:p>
          <a:p>
            <a:pPr eaLnBrk="1" hangingPunct="1">
              <a:lnSpc>
                <a:spcPct val="90000"/>
              </a:lnSpc>
              <a:buFontTx/>
              <a:buChar char="•"/>
            </a:pPr>
            <a:r>
              <a:rPr lang="en-US" u="sng" smtClean="0"/>
              <a:t>Land Uses</a:t>
            </a:r>
            <a:r>
              <a:rPr lang="en-US" smtClean="0"/>
              <a:t>.  While most private land use decisions are regulated only at the local level, some of the federal environmental laws contain provisions that effect land use decisions. The Clean Water Act, for example, requires individuals to obtain permits before dredge and fill operations are conducted on wetlands.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AutoShape 4"/>
            <p:cNvSpPr>
              <a:spLocks noChangeArrowheads="1"/>
            </p:cNvSpPr>
            <p:nvPr/>
          </p:nvSpPr>
          <p:spPr bwMode="auto">
            <a:xfrm>
              <a:off x="-1584" y="864"/>
              <a:ext cx="2304" cy="2304"/>
            </a:xfrm>
            <a:custGeom>
              <a:avLst/>
              <a:gdLst>
                <a:gd name="T0" fmla="*/ 44083 w 64000"/>
                <a:gd name="T1" fmla="*/ 2368 h 64000"/>
                <a:gd name="T2" fmla="*/ 64000 w 64000"/>
                <a:gd name="T3" fmla="*/ 32000 h 64000"/>
                <a:gd name="T4" fmla="*/ 44083 w 64000"/>
                <a:gd name="T5" fmla="*/ 61631 h 64000"/>
                <a:gd name="T6" fmla="*/ 44083 w 64000"/>
                <a:gd name="T7" fmla="*/ 61631 h 64000"/>
                <a:gd name="T8" fmla="*/ 44082 w 64000"/>
                <a:gd name="T9" fmla="*/ 61631 h 64000"/>
                <a:gd name="T10" fmla="*/ 44083 w 64000"/>
                <a:gd name="T11" fmla="*/ 61632 h 64000"/>
                <a:gd name="T12" fmla="*/ 44083 w 64000"/>
                <a:gd name="T13" fmla="*/ 2368 h 64000"/>
                <a:gd name="T14" fmla="*/ 44082 w 64000"/>
                <a:gd name="T15" fmla="*/ 2368 h 64000"/>
                <a:gd name="T16" fmla="*/ 44083 w 64000"/>
                <a:gd name="T17" fmla="*/ 2368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44083 w 64000"/>
                <a:gd name="T28" fmla="*/ -29639 h 64000"/>
                <a:gd name="T29" fmla="*/ 44083 w 64000"/>
                <a:gd name="T30" fmla="*/ 29639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 name="AutoShape 5"/>
            <p:cNvSpPr>
              <a:spLocks noChangeArrowheads="1"/>
            </p:cNvSpPr>
            <p:nvPr/>
          </p:nvSpPr>
          <p:spPr bwMode="auto">
            <a:xfrm>
              <a:off x="-2030" y="192"/>
              <a:ext cx="2544" cy="2544"/>
            </a:xfrm>
            <a:custGeom>
              <a:avLst/>
              <a:gdLst>
                <a:gd name="T0" fmla="*/ 50994 w 64000"/>
                <a:gd name="T1" fmla="*/ 6246 h 64000"/>
                <a:gd name="T2" fmla="*/ 64000 w 64000"/>
                <a:gd name="T3" fmla="*/ 32000 h 64000"/>
                <a:gd name="T4" fmla="*/ 50994 w 64000"/>
                <a:gd name="T5" fmla="*/ 57753 h 64000"/>
                <a:gd name="T6" fmla="*/ 50994 w 64000"/>
                <a:gd name="T7" fmla="*/ 57753 h 64000"/>
                <a:gd name="T8" fmla="*/ 50993 w 64000"/>
                <a:gd name="T9" fmla="*/ 57753 h 64000"/>
                <a:gd name="T10" fmla="*/ 50994 w 64000"/>
                <a:gd name="T11" fmla="*/ 57754 h 64000"/>
                <a:gd name="T12" fmla="*/ 50994 w 64000"/>
                <a:gd name="T13" fmla="*/ 6246 h 64000"/>
                <a:gd name="T14" fmla="*/ 50993 w 64000"/>
                <a:gd name="T15" fmla="*/ 6246 h 64000"/>
                <a:gd name="T16" fmla="*/ 50994 w 64000"/>
                <a:gd name="T17" fmla="*/ 6246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994 w 64000"/>
                <a:gd name="T28" fmla="*/ -25761 h 64000"/>
                <a:gd name="T29" fmla="*/ 50994 w 64000"/>
                <a:gd name="T30" fmla="*/ 25761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5366"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15367" name="Rectangle 7"/>
          <p:cNvSpPr>
            <a:spLocks noGrp="1" noChangeArrowheads="1"/>
          </p:cNvSpPr>
          <p:nvPr>
            <p:ph type="subTitle" idx="1"/>
          </p:nvPr>
        </p:nvSpPr>
        <p:spPr>
          <a:xfrm>
            <a:off x="1443038" y="3427413"/>
            <a:ext cx="7239000" cy="1752600"/>
          </a:xfrm>
        </p:spPr>
        <p:txBody>
          <a:bodyPr/>
          <a:lstStyle>
            <a:lvl1pPr marL="0" indent="0">
              <a:buFont typeface="Wingdings" charset="2"/>
              <a:buNone/>
              <a:defRPr/>
            </a:lvl1pPr>
          </a:lstStyle>
          <a:p>
            <a:r>
              <a:rPr lang="en-US"/>
              <a:t>Click to edit Master subtitle style</a:t>
            </a:r>
          </a:p>
        </p:txBody>
      </p:sp>
      <p:sp>
        <p:nvSpPr>
          <p:cNvPr id="8" name="Rectangle 8"/>
          <p:cNvSpPr>
            <a:spLocks noGrp="1" noChangeArrowheads="1"/>
          </p:cNvSpPr>
          <p:nvPr>
            <p:ph type="dt" sz="half" idx="10"/>
          </p:nvPr>
        </p:nvSpPr>
        <p:spPr/>
        <p:txBody>
          <a:bodyPr/>
          <a:lstStyle>
            <a:lvl1pPr>
              <a:defRPr/>
            </a:lvl1pPr>
          </a:lstStyle>
          <a:p>
            <a:pPr>
              <a:defRPr/>
            </a:pPr>
            <a:endParaRPr lang="en-US"/>
          </a:p>
        </p:txBody>
      </p:sp>
      <p:sp>
        <p:nvSpPr>
          <p:cNvPr id="9" name="Rectangle 9"/>
          <p:cNvSpPr>
            <a:spLocks noGrp="1" noChangeArrowheads="1"/>
          </p:cNvSpPr>
          <p:nvPr>
            <p:ph type="ftr" sz="quarter" idx="11"/>
          </p:nvPr>
        </p:nvSpPr>
        <p:spPr/>
        <p:txBody>
          <a:bodyPr/>
          <a:lstStyle>
            <a:lvl1pPr>
              <a:defRPr/>
            </a:lvl1pPr>
          </a:lstStyle>
          <a:p>
            <a:pPr>
              <a:defRPr/>
            </a:pPr>
            <a:endParaRPr lang="en-US"/>
          </a:p>
        </p:txBody>
      </p:sp>
      <p:sp>
        <p:nvSpPr>
          <p:cNvPr id="10" name="Rectangle 10"/>
          <p:cNvSpPr>
            <a:spLocks noGrp="1" noChangeArrowheads="1"/>
          </p:cNvSpPr>
          <p:nvPr>
            <p:ph type="sldNum" sz="quarter" idx="12"/>
          </p:nvPr>
        </p:nvSpPr>
        <p:spPr/>
        <p:txBody>
          <a:bodyPr/>
          <a:lstStyle>
            <a:lvl1pPr>
              <a:defRPr smtClean="0"/>
            </a:lvl1pPr>
          </a:lstStyle>
          <a:p>
            <a:pPr>
              <a:defRPr/>
            </a:pPr>
            <a:fld id="{2884D3FA-6DEB-4DE6-A69C-FC8FB31A6989}" type="slidenum">
              <a:rPr lang="en-US"/>
              <a:pPr>
                <a:defRPr/>
              </a:pPr>
              <a:t>‹#›</a:t>
            </a:fld>
            <a:endParaRPr lang="en-US"/>
          </a:p>
        </p:txBody>
      </p:sp>
    </p:spTree>
    <p:extLst>
      <p:ext uri="{BB962C8B-B14F-4D97-AF65-F5344CB8AC3E}">
        <p14:creationId xmlns:p14="http://schemas.microsoft.com/office/powerpoint/2010/main" val="4284047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B2F0E27D-4789-4BC5-AD72-94ADE418B0C2}" type="slidenum">
              <a:rPr lang="en-US"/>
              <a:pPr>
                <a:defRPr/>
              </a:pPr>
              <a:t>‹#›</a:t>
            </a:fld>
            <a:endParaRPr lang="en-US"/>
          </a:p>
        </p:txBody>
      </p:sp>
    </p:spTree>
    <p:extLst>
      <p:ext uri="{BB962C8B-B14F-4D97-AF65-F5344CB8AC3E}">
        <p14:creationId xmlns:p14="http://schemas.microsoft.com/office/powerpoint/2010/main" val="1840530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599DCAB0-360C-4712-BE32-8EE76C8B3F58}" type="slidenum">
              <a:rPr lang="en-US"/>
              <a:pPr>
                <a:defRPr/>
              </a:pPr>
              <a:t>‹#›</a:t>
            </a:fld>
            <a:endParaRPr lang="en-US"/>
          </a:p>
        </p:txBody>
      </p:sp>
    </p:spTree>
    <p:extLst>
      <p:ext uri="{BB962C8B-B14F-4D97-AF65-F5344CB8AC3E}">
        <p14:creationId xmlns:p14="http://schemas.microsoft.com/office/powerpoint/2010/main" val="1780102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5D7B2DE0-F3AC-44EC-A14A-0CEC221CD2E5}" type="slidenum">
              <a:rPr lang="en-US"/>
              <a:pPr>
                <a:defRPr/>
              </a:pPr>
              <a:t>‹#›</a:t>
            </a:fld>
            <a:endParaRPr lang="en-US"/>
          </a:p>
        </p:txBody>
      </p:sp>
    </p:spTree>
    <p:extLst>
      <p:ext uri="{BB962C8B-B14F-4D97-AF65-F5344CB8AC3E}">
        <p14:creationId xmlns:p14="http://schemas.microsoft.com/office/powerpoint/2010/main" val="1806406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13007EA6-4777-404A-8AC5-02962DBE8B8E}" type="slidenum">
              <a:rPr lang="en-US"/>
              <a:pPr>
                <a:defRPr/>
              </a:pPr>
              <a:t>‹#›</a:t>
            </a:fld>
            <a:endParaRPr lang="en-US"/>
          </a:p>
        </p:txBody>
      </p:sp>
    </p:spTree>
    <p:extLst>
      <p:ext uri="{BB962C8B-B14F-4D97-AF65-F5344CB8AC3E}">
        <p14:creationId xmlns:p14="http://schemas.microsoft.com/office/powerpoint/2010/main" val="3157435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8F1DE447-A76F-4437-9FF0-2CA8F678CA93}" type="slidenum">
              <a:rPr lang="en-US"/>
              <a:pPr>
                <a:defRPr/>
              </a:pPr>
              <a:t>‹#›</a:t>
            </a:fld>
            <a:endParaRPr lang="en-US"/>
          </a:p>
        </p:txBody>
      </p:sp>
    </p:spTree>
    <p:extLst>
      <p:ext uri="{BB962C8B-B14F-4D97-AF65-F5344CB8AC3E}">
        <p14:creationId xmlns:p14="http://schemas.microsoft.com/office/powerpoint/2010/main" val="1182497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B2B36445-C57E-452C-A294-EFA91F77B8A7}" type="slidenum">
              <a:rPr lang="en-US"/>
              <a:pPr>
                <a:defRPr/>
              </a:pPr>
              <a:t>‹#›</a:t>
            </a:fld>
            <a:endParaRPr lang="en-US"/>
          </a:p>
        </p:txBody>
      </p:sp>
    </p:spTree>
    <p:extLst>
      <p:ext uri="{BB962C8B-B14F-4D97-AF65-F5344CB8AC3E}">
        <p14:creationId xmlns:p14="http://schemas.microsoft.com/office/powerpoint/2010/main" val="2965508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A00B2627-5578-41BF-A9E3-CDF9851B8241}" type="slidenum">
              <a:rPr lang="en-US"/>
              <a:pPr>
                <a:defRPr/>
              </a:pPr>
              <a:t>‹#›</a:t>
            </a:fld>
            <a:endParaRPr lang="en-US"/>
          </a:p>
        </p:txBody>
      </p:sp>
    </p:spTree>
    <p:extLst>
      <p:ext uri="{BB962C8B-B14F-4D97-AF65-F5344CB8AC3E}">
        <p14:creationId xmlns:p14="http://schemas.microsoft.com/office/powerpoint/2010/main" val="136584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4232FB68-392A-4587-A83D-A2F17A572550}" type="slidenum">
              <a:rPr lang="en-US"/>
              <a:pPr>
                <a:defRPr/>
              </a:pPr>
              <a:t>‹#›</a:t>
            </a:fld>
            <a:endParaRPr lang="en-US"/>
          </a:p>
        </p:txBody>
      </p:sp>
    </p:spTree>
    <p:extLst>
      <p:ext uri="{BB962C8B-B14F-4D97-AF65-F5344CB8AC3E}">
        <p14:creationId xmlns:p14="http://schemas.microsoft.com/office/powerpoint/2010/main" val="1252685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36FC6AE4-12EE-4A93-A734-65A4EE6BAF13}" type="slidenum">
              <a:rPr lang="en-US"/>
              <a:pPr>
                <a:defRPr/>
              </a:pPr>
              <a:t>‹#›</a:t>
            </a:fld>
            <a:endParaRPr lang="en-US"/>
          </a:p>
        </p:txBody>
      </p:sp>
    </p:spTree>
    <p:extLst>
      <p:ext uri="{BB962C8B-B14F-4D97-AF65-F5344CB8AC3E}">
        <p14:creationId xmlns:p14="http://schemas.microsoft.com/office/powerpoint/2010/main" val="777725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09CD92B-D023-4DA7-B8ED-6632DCF89A9A}" type="slidenum">
              <a:rPr lang="en-US"/>
              <a:pPr>
                <a:defRPr/>
              </a:pPr>
              <a:t>‹#›</a:t>
            </a:fld>
            <a:endParaRPr lang="en-US"/>
          </a:p>
        </p:txBody>
      </p:sp>
    </p:spTree>
    <p:extLst>
      <p:ext uri="{BB962C8B-B14F-4D97-AF65-F5344CB8AC3E}">
        <p14:creationId xmlns:p14="http://schemas.microsoft.com/office/powerpoint/2010/main" val="1963714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238500" y="0"/>
            <a:ext cx="11925300" cy="3810000"/>
            <a:chOff x="-2040" y="0"/>
            <a:chExt cx="7512" cy="2400"/>
          </a:xfrm>
        </p:grpSpPr>
        <p:sp>
          <p:nvSpPr>
            <p:cNvPr id="1032" name="AutoShape 3"/>
            <p:cNvSpPr>
              <a:spLocks noChangeArrowheads="1"/>
            </p:cNvSpPr>
            <p:nvPr/>
          </p:nvSpPr>
          <p:spPr bwMode="auto">
            <a:xfrm>
              <a:off x="-2040" y="432"/>
              <a:ext cx="2592" cy="1968"/>
            </a:xfrm>
            <a:custGeom>
              <a:avLst/>
              <a:gdLst>
                <a:gd name="T0" fmla="*/ 50296 w 64000"/>
                <a:gd name="T1" fmla="*/ 5746 h 64000"/>
                <a:gd name="T2" fmla="*/ 64000 w 64000"/>
                <a:gd name="T3" fmla="*/ 32000 h 64000"/>
                <a:gd name="T4" fmla="*/ 50296 w 64000"/>
                <a:gd name="T5" fmla="*/ 58253 h 64000"/>
                <a:gd name="T6" fmla="*/ 50296 w 64000"/>
                <a:gd name="T7" fmla="*/ 58253 h 64000"/>
                <a:gd name="T8" fmla="*/ 50295 w 64000"/>
                <a:gd name="T9" fmla="*/ 58253 h 64000"/>
                <a:gd name="T10" fmla="*/ 50296 w 64000"/>
                <a:gd name="T11" fmla="*/ 58254 h 64000"/>
                <a:gd name="T12" fmla="*/ 50296 w 64000"/>
                <a:gd name="T13" fmla="*/ 5746 h 64000"/>
                <a:gd name="T14" fmla="*/ 50295 w 64000"/>
                <a:gd name="T15" fmla="*/ 5746 h 64000"/>
                <a:gd name="T16" fmla="*/ 50296 w 64000"/>
                <a:gd name="T17" fmla="*/ 5746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296 w 64000"/>
                <a:gd name="T28" fmla="*/ -26244 h 64000"/>
                <a:gd name="T29" fmla="*/ 50296 w 64000"/>
                <a:gd name="T30" fmla="*/ 26244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3" name="AutoShape 4"/>
            <p:cNvSpPr>
              <a:spLocks noChangeArrowheads="1"/>
            </p:cNvSpPr>
            <p:nvPr/>
          </p:nvSpPr>
          <p:spPr bwMode="auto">
            <a:xfrm>
              <a:off x="-1528" y="0"/>
              <a:ext cx="1949" cy="1987"/>
            </a:xfrm>
            <a:custGeom>
              <a:avLst/>
              <a:gdLst>
                <a:gd name="T0" fmla="*/ 50077 w 64000"/>
                <a:gd name="T1" fmla="*/ 5595 h 64000"/>
                <a:gd name="T2" fmla="*/ 64000 w 64000"/>
                <a:gd name="T3" fmla="*/ 32000 h 64000"/>
                <a:gd name="T4" fmla="*/ 50077 w 64000"/>
                <a:gd name="T5" fmla="*/ 58404 h 64000"/>
                <a:gd name="T6" fmla="*/ 50077 w 64000"/>
                <a:gd name="T7" fmla="*/ 58404 h 64000"/>
                <a:gd name="T8" fmla="*/ 50076 w 64000"/>
                <a:gd name="T9" fmla="*/ 58404 h 64000"/>
                <a:gd name="T10" fmla="*/ 50077 w 64000"/>
                <a:gd name="T11" fmla="*/ 58405 h 64000"/>
                <a:gd name="T12" fmla="*/ 50077 w 64000"/>
                <a:gd name="T13" fmla="*/ 5595 h 64000"/>
                <a:gd name="T14" fmla="*/ 50076 w 64000"/>
                <a:gd name="T15" fmla="*/ 5595 h 64000"/>
                <a:gd name="T16" fmla="*/ 50077 w 64000"/>
                <a:gd name="T17" fmla="*/ 5595 h 64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50077 w 64000"/>
                <a:gd name="T28" fmla="*/ -26412 h 64000"/>
                <a:gd name="T29" fmla="*/ 50077 w 64000"/>
                <a:gd name="T30" fmla="*/ 26412 h 64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4" name="Line 5"/>
            <p:cNvSpPr>
              <a:spLocks noChangeShapeType="1"/>
            </p:cNvSpPr>
            <p:nvPr/>
          </p:nvSpPr>
          <p:spPr bwMode="auto">
            <a:xfrm>
              <a:off x="864" y="960"/>
              <a:ext cx="460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027" name="Rectangle 6"/>
          <p:cNvSpPr>
            <a:spLocks noGrp="1" noChangeArrowheads="1"/>
          </p:cNvSpPr>
          <p:nvPr>
            <p:ph type="title"/>
          </p:nvPr>
        </p:nvSpPr>
        <p:spPr bwMode="auto">
          <a:xfrm>
            <a:off x="1370013" y="301625"/>
            <a:ext cx="73136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1370013" y="1827213"/>
            <a:ext cx="73136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Verdana" charset="0"/>
                <a:ea typeface="+mn-ea"/>
              </a:defRPr>
            </a:lvl1pPr>
          </a:lstStyle>
          <a:p>
            <a:pPr>
              <a:defRPr/>
            </a:pPr>
            <a:endParaRPr lang="en-US"/>
          </a:p>
        </p:txBody>
      </p:sp>
      <p:sp>
        <p:nvSpPr>
          <p:cNvPr id="1434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Verdana" charset="0"/>
                <a:ea typeface="+mn-ea"/>
              </a:defRPr>
            </a:lvl1pPr>
          </a:lstStyle>
          <a:p>
            <a:pPr>
              <a:defRPr/>
            </a:pPr>
            <a:endParaRPr lang="en-US"/>
          </a:p>
        </p:txBody>
      </p:sp>
      <p:sp>
        <p:nvSpPr>
          <p:cNvPr id="1434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DCC5A61-3239-4562-8085-8291AE43377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rtl="0" eaLnBrk="0" fontAlgn="base" hangingPunct="0">
        <a:spcBef>
          <a:spcPct val="0"/>
        </a:spcBef>
        <a:spcAft>
          <a:spcPct val="0"/>
        </a:spcAft>
        <a:defRPr sz="3600">
          <a:solidFill>
            <a:schemeClr val="tx2"/>
          </a:solidFill>
          <a:latin typeface="+mj-lt"/>
          <a:ea typeface="ＭＳ Ｐゴシック" charset="-128"/>
          <a:cs typeface="+mj-cs"/>
        </a:defRPr>
      </a:lvl1pPr>
      <a:lvl2pPr algn="l" rtl="0" eaLnBrk="0" fontAlgn="base" hangingPunct="0">
        <a:spcBef>
          <a:spcPct val="0"/>
        </a:spcBef>
        <a:spcAft>
          <a:spcPct val="0"/>
        </a:spcAft>
        <a:defRPr sz="3600">
          <a:solidFill>
            <a:schemeClr val="tx2"/>
          </a:solidFill>
          <a:latin typeface="Arial" charset="0"/>
          <a:ea typeface="ＭＳ Ｐゴシック" charset="-128"/>
        </a:defRPr>
      </a:lvl2pPr>
      <a:lvl3pPr algn="l" rtl="0" eaLnBrk="0" fontAlgn="base" hangingPunct="0">
        <a:spcBef>
          <a:spcPct val="0"/>
        </a:spcBef>
        <a:spcAft>
          <a:spcPct val="0"/>
        </a:spcAft>
        <a:defRPr sz="3600">
          <a:solidFill>
            <a:schemeClr val="tx2"/>
          </a:solidFill>
          <a:latin typeface="Arial" charset="0"/>
          <a:ea typeface="ＭＳ Ｐゴシック" charset="-128"/>
        </a:defRPr>
      </a:lvl3pPr>
      <a:lvl4pPr algn="l" rtl="0" eaLnBrk="0" fontAlgn="base" hangingPunct="0">
        <a:spcBef>
          <a:spcPct val="0"/>
        </a:spcBef>
        <a:spcAft>
          <a:spcPct val="0"/>
        </a:spcAft>
        <a:defRPr sz="3600">
          <a:solidFill>
            <a:schemeClr val="tx2"/>
          </a:solidFill>
          <a:latin typeface="Arial" charset="0"/>
          <a:ea typeface="ＭＳ Ｐゴシック" charset="-128"/>
        </a:defRPr>
      </a:lvl4pPr>
      <a:lvl5pPr algn="l" rtl="0" eaLnBrk="0" fontAlgn="base" hangingPunct="0">
        <a:spcBef>
          <a:spcPct val="0"/>
        </a:spcBef>
        <a:spcAft>
          <a:spcPct val="0"/>
        </a:spcAft>
        <a:defRPr sz="3600">
          <a:solidFill>
            <a:schemeClr val="tx2"/>
          </a:solidFill>
          <a:latin typeface="Arial" charset="0"/>
          <a:ea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ea typeface="ＭＳ Ｐゴシック" charset="-128"/>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ea typeface="ＭＳ Ｐゴシック" charset="-128"/>
        </a:defRPr>
      </a:lvl5pPr>
      <a:lvl6pPr marL="2514600" indent="-228600" algn="l" rtl="0" fontAlgn="base">
        <a:spcBef>
          <a:spcPct val="20000"/>
        </a:spcBef>
        <a:spcAft>
          <a:spcPct val="0"/>
        </a:spcAft>
        <a:buClr>
          <a:schemeClr val="tx2"/>
        </a:buClr>
        <a:buSzPct val="60000"/>
        <a:buFont typeface="Wingdings" charset="2"/>
        <a:buChar char="¡"/>
        <a:defRPr sz="1900">
          <a:solidFill>
            <a:schemeClr val="tx1"/>
          </a:solidFill>
          <a:latin typeface="+mn-lt"/>
          <a:ea typeface="ＭＳ Ｐゴシック" charset="-128"/>
        </a:defRPr>
      </a:lvl6pPr>
      <a:lvl7pPr marL="2971800" indent="-228600" algn="l" rtl="0" fontAlgn="base">
        <a:spcBef>
          <a:spcPct val="20000"/>
        </a:spcBef>
        <a:spcAft>
          <a:spcPct val="0"/>
        </a:spcAft>
        <a:buClr>
          <a:schemeClr val="tx2"/>
        </a:buClr>
        <a:buSzPct val="60000"/>
        <a:buFont typeface="Wingdings" charset="2"/>
        <a:buChar char="¡"/>
        <a:defRPr sz="1900">
          <a:solidFill>
            <a:schemeClr val="tx1"/>
          </a:solidFill>
          <a:latin typeface="+mn-lt"/>
          <a:ea typeface="ＭＳ Ｐゴシック" charset="-128"/>
        </a:defRPr>
      </a:lvl7pPr>
      <a:lvl8pPr marL="3429000" indent="-228600" algn="l" rtl="0" fontAlgn="base">
        <a:spcBef>
          <a:spcPct val="20000"/>
        </a:spcBef>
        <a:spcAft>
          <a:spcPct val="0"/>
        </a:spcAft>
        <a:buClr>
          <a:schemeClr val="tx2"/>
        </a:buClr>
        <a:buSzPct val="60000"/>
        <a:buFont typeface="Wingdings" charset="2"/>
        <a:buChar char="¡"/>
        <a:defRPr sz="1900">
          <a:solidFill>
            <a:schemeClr val="tx1"/>
          </a:solidFill>
          <a:latin typeface="+mn-lt"/>
          <a:ea typeface="ＭＳ Ｐゴシック" charset="-128"/>
        </a:defRPr>
      </a:lvl8pPr>
      <a:lvl9pPr marL="3886200" indent="-228600" algn="l" rtl="0" fontAlgn="base">
        <a:spcBef>
          <a:spcPct val="20000"/>
        </a:spcBef>
        <a:spcAft>
          <a:spcPct val="0"/>
        </a:spcAft>
        <a:buClr>
          <a:schemeClr val="tx2"/>
        </a:buClr>
        <a:buSzPct val="60000"/>
        <a:buFont typeface="Wingdings" charset="2"/>
        <a:buChar char="¡"/>
        <a:defRPr sz="19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sbKajNE7q6M&amp;feature=related"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tosselintheclassroom.org/index.php?p=video_privatizing_roads.html&amp;l=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8dzgYG0-4MU" TargetMode="External"/><Relationship Id="rId2" Type="http://schemas.openxmlformats.org/officeDocument/2006/relationships/hyperlink" Target="http://www.youtube.com/watch?v=dHIuXnNKKGo"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video.foxbusiness.com/v/3881719/gov-granholm-on-michigans-tax-incentive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ww.youtube.com/watch?v=03WSfOz6-ps"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youtube.com/watch?v=fNxwAUGKtDQ&amp;feature=relate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MQyh6fzGUvI"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algn="ctr" eaLnBrk="1" hangingPunct="1"/>
            <a:r>
              <a:rPr lang="en-US" smtClean="0"/>
              <a:t>Government’s Role In Domestic Business</a:t>
            </a:r>
          </a:p>
        </p:txBody>
      </p:sp>
      <p:sp>
        <p:nvSpPr>
          <p:cNvPr id="4099" name="Rectangle 3"/>
          <p:cNvSpPr>
            <a:spLocks noGrp="1" noChangeArrowheads="1"/>
          </p:cNvSpPr>
          <p:nvPr>
            <p:ph type="subTitle" idx="1"/>
          </p:nvPr>
        </p:nvSpPr>
        <p:spPr>
          <a:xfrm>
            <a:off x="2667000" y="3429000"/>
            <a:ext cx="4876800" cy="1068388"/>
          </a:xfrm>
        </p:spPr>
        <p:txBody>
          <a:bodyPr/>
          <a:lstStyle/>
          <a:p>
            <a:pPr algn="ctr" eaLnBrk="1" hangingPunct="1">
              <a:buFont typeface="Wingdings" pitchFamily="2" charset="2"/>
              <a:buNone/>
            </a:pPr>
            <a:r>
              <a:rPr lang="en-US" smtClean="0"/>
              <a:t>Business Essentials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219200" y="533400"/>
            <a:ext cx="7696200" cy="758825"/>
          </a:xfrm>
        </p:spPr>
        <p:txBody>
          <a:bodyPr/>
          <a:lstStyle/>
          <a:p>
            <a:pPr eaLnBrk="1" hangingPunct="1"/>
            <a:r>
              <a:rPr lang="en-US" sz="2800" smtClean="0"/>
              <a:t>Government Protecting Business Agreements</a:t>
            </a:r>
          </a:p>
        </p:txBody>
      </p:sp>
      <p:sp>
        <p:nvSpPr>
          <p:cNvPr id="13315" name="Rectangle 3"/>
          <p:cNvSpPr>
            <a:spLocks noGrp="1" noChangeArrowheads="1"/>
          </p:cNvSpPr>
          <p:nvPr>
            <p:ph type="body" idx="1"/>
          </p:nvPr>
        </p:nvSpPr>
        <p:spPr>
          <a:xfrm>
            <a:off x="762000" y="1827213"/>
            <a:ext cx="8153400" cy="4802187"/>
          </a:xfrm>
        </p:spPr>
        <p:txBody>
          <a:bodyPr/>
          <a:lstStyle/>
          <a:p>
            <a:pPr eaLnBrk="1" hangingPunct="1">
              <a:lnSpc>
                <a:spcPct val="90000"/>
              </a:lnSpc>
            </a:pPr>
            <a:r>
              <a:rPr lang="en-US" sz="2800" smtClean="0"/>
              <a:t>One of the most basic ways government protects business is by enforcing </a:t>
            </a:r>
            <a:r>
              <a:rPr lang="en-US" sz="2800" smtClean="0">
                <a:solidFill>
                  <a:srgbClr val="FF0000"/>
                </a:solidFill>
              </a:rPr>
              <a:t>Contracts</a:t>
            </a:r>
            <a:r>
              <a:rPr lang="en-US" sz="2800" smtClean="0"/>
              <a:t>.</a:t>
            </a:r>
          </a:p>
          <a:p>
            <a:pPr lvl="1" eaLnBrk="1" hangingPunct="1">
              <a:lnSpc>
                <a:spcPct val="90000"/>
              </a:lnSpc>
            </a:pPr>
            <a:r>
              <a:rPr lang="en-US" sz="2100" smtClean="0"/>
              <a:t>A Contract is a legally </a:t>
            </a:r>
            <a:r>
              <a:rPr lang="en-US" sz="2100" smtClean="0">
                <a:solidFill>
                  <a:srgbClr val="FF0000"/>
                </a:solidFill>
              </a:rPr>
              <a:t>enforceable agreement </a:t>
            </a:r>
            <a:r>
              <a:rPr lang="en-US" sz="2100" smtClean="0"/>
              <a:t>between two or more parties.  It can be </a:t>
            </a:r>
            <a:r>
              <a:rPr lang="en-US" sz="2100" smtClean="0">
                <a:solidFill>
                  <a:srgbClr val="FF0000"/>
                </a:solidFill>
              </a:rPr>
              <a:t>written</a:t>
            </a:r>
            <a:r>
              <a:rPr lang="en-US" sz="2100" smtClean="0"/>
              <a:t>, </a:t>
            </a:r>
            <a:r>
              <a:rPr lang="en-US" sz="2100" smtClean="0">
                <a:solidFill>
                  <a:srgbClr val="FF0000"/>
                </a:solidFill>
              </a:rPr>
              <a:t>verbal</a:t>
            </a:r>
            <a:r>
              <a:rPr lang="en-US" sz="2100" smtClean="0"/>
              <a:t>, or even formed over a </a:t>
            </a:r>
            <a:r>
              <a:rPr lang="en-US" sz="2100" smtClean="0">
                <a:solidFill>
                  <a:srgbClr val="FF0000"/>
                </a:solidFill>
              </a:rPr>
              <a:t>handshake</a:t>
            </a:r>
            <a:r>
              <a:rPr lang="en-US" sz="2100" smtClean="0"/>
              <a:t>.</a:t>
            </a:r>
          </a:p>
          <a:p>
            <a:pPr eaLnBrk="1" hangingPunct="1">
              <a:lnSpc>
                <a:spcPct val="90000"/>
              </a:lnSpc>
            </a:pPr>
            <a:endParaRPr lang="en-US" sz="2500" smtClean="0"/>
          </a:p>
          <a:p>
            <a:pPr eaLnBrk="1" hangingPunct="1">
              <a:lnSpc>
                <a:spcPct val="90000"/>
              </a:lnSpc>
            </a:pPr>
            <a:r>
              <a:rPr lang="en-US" sz="2800" smtClean="0"/>
              <a:t>When one party fails to live up to the terms of the contract a </a:t>
            </a:r>
            <a:r>
              <a:rPr lang="en-US" sz="2800" smtClean="0">
                <a:solidFill>
                  <a:srgbClr val="FF0000"/>
                </a:solidFill>
              </a:rPr>
              <a:t>Breach of Contract </a:t>
            </a:r>
            <a:r>
              <a:rPr lang="en-US" sz="2800" smtClean="0"/>
              <a:t>has occurred.</a:t>
            </a:r>
          </a:p>
          <a:p>
            <a:pPr lvl="1" eaLnBrk="1" hangingPunct="1">
              <a:lnSpc>
                <a:spcPct val="90000"/>
              </a:lnSpc>
            </a:pPr>
            <a:r>
              <a:rPr lang="en-US" sz="2100" smtClean="0"/>
              <a:t>It is always easier to prove a breach of contract has occurred when there is a </a:t>
            </a:r>
            <a:r>
              <a:rPr lang="en-US" sz="2100" smtClean="0">
                <a:solidFill>
                  <a:srgbClr val="FF0000"/>
                </a:solidFill>
              </a:rPr>
              <a:t>written</a:t>
            </a:r>
            <a:r>
              <a:rPr lang="en-US" sz="2100" smtClean="0"/>
              <a:t> agreement.</a:t>
            </a:r>
          </a:p>
          <a:p>
            <a:pPr eaLnBrk="1" hangingPunct="1">
              <a:lnSpc>
                <a:spcPct val="90000"/>
              </a:lnSpc>
            </a:pPr>
            <a:endParaRPr lang="en-US" sz="2500" smtClean="0"/>
          </a:p>
          <a:p>
            <a:pPr eaLnBrk="1" hangingPunct="1">
              <a:lnSpc>
                <a:spcPct val="90000"/>
              </a:lnSpc>
            </a:pPr>
            <a:endParaRPr lang="en-US" sz="2500" smtClean="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301625"/>
            <a:ext cx="8001000" cy="1143000"/>
          </a:xfrm>
        </p:spPr>
        <p:txBody>
          <a:bodyPr/>
          <a:lstStyle/>
          <a:p>
            <a:pPr eaLnBrk="1" hangingPunct="1"/>
            <a:r>
              <a:rPr lang="en-US" sz="3200" smtClean="0"/>
              <a:t>Government Protecting Creative Properties</a:t>
            </a:r>
          </a:p>
        </p:txBody>
      </p:sp>
      <p:sp>
        <p:nvSpPr>
          <p:cNvPr id="14339" name="Rectangle 3"/>
          <p:cNvSpPr>
            <a:spLocks noGrp="1" noChangeArrowheads="1"/>
          </p:cNvSpPr>
          <p:nvPr>
            <p:ph type="body" idx="1"/>
          </p:nvPr>
        </p:nvSpPr>
        <p:spPr>
          <a:xfrm>
            <a:off x="1219200" y="1827213"/>
            <a:ext cx="7696200" cy="4802187"/>
          </a:xfrm>
        </p:spPr>
        <p:txBody>
          <a:bodyPr/>
          <a:lstStyle/>
          <a:p>
            <a:pPr eaLnBrk="1" hangingPunct="1"/>
            <a:r>
              <a:rPr lang="en-US" smtClean="0"/>
              <a:t>Laws also protect the right to own </a:t>
            </a:r>
            <a:r>
              <a:rPr lang="en-US" smtClean="0">
                <a:solidFill>
                  <a:srgbClr val="FF0000"/>
                </a:solidFill>
              </a:rPr>
              <a:t>creative properties</a:t>
            </a:r>
            <a:r>
              <a:rPr lang="en-US" smtClean="0"/>
              <a:t>.  </a:t>
            </a:r>
          </a:p>
          <a:p>
            <a:pPr eaLnBrk="1" hangingPunct="1"/>
            <a:endParaRPr lang="en-US" smtClean="0"/>
          </a:p>
          <a:p>
            <a:pPr eaLnBrk="1" hangingPunct="1"/>
            <a:r>
              <a:rPr lang="en-US" smtClean="0"/>
              <a:t>Creative properties, items such as inventions and art, can be protected with a copyright, a patent, or a trademark.</a:t>
            </a: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en-US" smtClean="0"/>
              <a:t>Creative Properties</a:t>
            </a:r>
          </a:p>
        </p:txBody>
      </p:sp>
      <p:sp>
        <p:nvSpPr>
          <p:cNvPr id="15363" name="Rectangle 3"/>
          <p:cNvSpPr>
            <a:spLocks noGrp="1" noChangeArrowheads="1"/>
          </p:cNvSpPr>
          <p:nvPr>
            <p:ph type="body" idx="1"/>
          </p:nvPr>
        </p:nvSpPr>
        <p:spPr>
          <a:xfrm>
            <a:off x="990600" y="1827213"/>
            <a:ext cx="7693025" cy="4802187"/>
          </a:xfrm>
        </p:spPr>
        <p:txBody>
          <a:bodyPr/>
          <a:lstStyle/>
          <a:p>
            <a:pPr eaLnBrk="1" hangingPunct="1"/>
            <a:r>
              <a:rPr lang="en-US" smtClean="0"/>
              <a:t>A Copyright gives artists the legal right to </a:t>
            </a:r>
            <a:r>
              <a:rPr lang="en-US" smtClean="0">
                <a:solidFill>
                  <a:srgbClr val="FF0000"/>
                </a:solidFill>
              </a:rPr>
              <a:t>own their creations</a:t>
            </a:r>
            <a:r>
              <a:rPr lang="en-US" smtClean="0"/>
              <a:t>.</a:t>
            </a:r>
          </a:p>
          <a:p>
            <a:pPr lvl="1" eaLnBrk="1" hangingPunct="1"/>
            <a:r>
              <a:rPr lang="en-US" smtClean="0"/>
              <a:t>I.E. If you own a copyright to a song, others who want to use your song and/or lyrics must get your permission beforehand.</a:t>
            </a:r>
          </a:p>
          <a:p>
            <a:pPr lvl="1" eaLnBrk="1" hangingPunct="1"/>
            <a:r>
              <a:rPr lang="en-US" smtClean="0"/>
              <a:t>Copyrights usually last until </a:t>
            </a:r>
            <a:r>
              <a:rPr lang="en-US" smtClean="0">
                <a:solidFill>
                  <a:srgbClr val="FF0000"/>
                </a:solidFill>
              </a:rPr>
              <a:t>70</a:t>
            </a:r>
            <a:r>
              <a:rPr lang="en-US" smtClean="0"/>
              <a:t> years after the owner’s death.</a:t>
            </a:r>
          </a:p>
          <a:p>
            <a:pPr eaLnBrk="1" hangingPunct="1">
              <a:buFont typeface="Wingdings" pitchFamily="2" charset="2"/>
              <a:buNone/>
            </a:pPr>
            <a:endParaRPr lang="en-US" smtClean="0"/>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en-US" smtClean="0"/>
              <a:t>Creative Properties</a:t>
            </a:r>
          </a:p>
        </p:txBody>
      </p:sp>
      <p:sp>
        <p:nvSpPr>
          <p:cNvPr id="16387" name="Rectangle 3"/>
          <p:cNvSpPr>
            <a:spLocks noGrp="1" noChangeArrowheads="1"/>
          </p:cNvSpPr>
          <p:nvPr>
            <p:ph type="body" idx="1"/>
          </p:nvPr>
        </p:nvSpPr>
        <p:spPr>
          <a:xfrm>
            <a:off x="762000" y="1600200"/>
            <a:ext cx="8153400" cy="5029200"/>
          </a:xfrm>
        </p:spPr>
        <p:txBody>
          <a:bodyPr/>
          <a:lstStyle/>
          <a:p>
            <a:pPr eaLnBrk="1" hangingPunct="1"/>
            <a:r>
              <a:rPr lang="en-US" sz="2500" smtClean="0"/>
              <a:t>A Patent is a legal grant for the sole right to </a:t>
            </a:r>
            <a:r>
              <a:rPr lang="en-US" sz="2500" smtClean="0">
                <a:solidFill>
                  <a:srgbClr val="FF0000"/>
                </a:solidFill>
              </a:rPr>
              <a:t>own an invention.</a:t>
            </a:r>
          </a:p>
          <a:p>
            <a:pPr lvl="1" eaLnBrk="1" hangingPunct="1"/>
            <a:r>
              <a:rPr lang="en-US" sz="2100" smtClean="0"/>
              <a:t>No one can copy a patented product or process without permission for </a:t>
            </a:r>
            <a:r>
              <a:rPr lang="en-US" sz="2100" smtClean="0">
                <a:solidFill>
                  <a:srgbClr val="FF0000"/>
                </a:solidFill>
              </a:rPr>
              <a:t>20</a:t>
            </a:r>
            <a:r>
              <a:rPr lang="en-US" sz="2100" smtClean="0"/>
              <a:t> years after the inventor filed his/her application with the </a:t>
            </a:r>
            <a:r>
              <a:rPr lang="en-US" sz="2100" smtClean="0">
                <a:solidFill>
                  <a:srgbClr val="FF0000"/>
                </a:solidFill>
              </a:rPr>
              <a:t>US Patent and Trademark Office</a:t>
            </a:r>
          </a:p>
          <a:p>
            <a:pPr eaLnBrk="1" hangingPunct="1"/>
            <a:r>
              <a:rPr lang="en-US" sz="2500" smtClean="0"/>
              <a:t>A Trademark is a </a:t>
            </a:r>
            <a:r>
              <a:rPr lang="en-US" sz="2500" smtClean="0">
                <a:solidFill>
                  <a:srgbClr val="FF0000"/>
                </a:solidFill>
              </a:rPr>
              <a:t>name</a:t>
            </a:r>
            <a:r>
              <a:rPr lang="en-US" sz="2500" smtClean="0"/>
              <a:t>, a</a:t>
            </a:r>
            <a:r>
              <a:rPr lang="en-US" sz="2500" smtClean="0">
                <a:solidFill>
                  <a:srgbClr val="FF0000"/>
                </a:solidFill>
              </a:rPr>
              <a:t> symbol</a:t>
            </a:r>
            <a:r>
              <a:rPr lang="en-US" sz="2500" smtClean="0"/>
              <a:t>, or a </a:t>
            </a:r>
            <a:r>
              <a:rPr lang="en-US" sz="2500" smtClean="0">
                <a:solidFill>
                  <a:srgbClr val="FF0000"/>
                </a:solidFill>
              </a:rPr>
              <a:t>characteristic</a:t>
            </a:r>
            <a:r>
              <a:rPr lang="en-US" sz="2500" smtClean="0"/>
              <a:t> that identifies a product.  </a:t>
            </a:r>
          </a:p>
          <a:p>
            <a:pPr lvl="1" eaLnBrk="1" hangingPunct="1"/>
            <a:r>
              <a:rPr lang="en-US" sz="2100" smtClean="0"/>
              <a:t>Trademarks are protected from being copied if they’re </a:t>
            </a:r>
            <a:r>
              <a:rPr lang="en-US" sz="2100" smtClean="0">
                <a:solidFill>
                  <a:srgbClr val="FF0000"/>
                </a:solidFill>
              </a:rPr>
              <a:t>registered appropriately</a:t>
            </a:r>
            <a:r>
              <a:rPr lang="en-US" sz="2100" smtClean="0"/>
              <a:t> with the government. </a:t>
            </a:r>
          </a:p>
          <a:p>
            <a:pPr lvl="1" eaLnBrk="1" hangingPunct="1"/>
            <a:r>
              <a:rPr lang="en-US" sz="2100" smtClean="0"/>
              <a:t>Only the </a:t>
            </a:r>
            <a:r>
              <a:rPr lang="en-US" sz="2100" smtClean="0">
                <a:solidFill>
                  <a:srgbClr val="FF0000"/>
                </a:solidFill>
              </a:rPr>
              <a:t>owner</a:t>
            </a:r>
            <a:r>
              <a:rPr lang="en-US" sz="2100" smtClean="0"/>
              <a:t> of the trademark can legally use it (i.e.      )</a:t>
            </a:r>
          </a:p>
          <a:p>
            <a:pPr lvl="1" eaLnBrk="1" hangingPunct="1"/>
            <a:endParaRPr lang="en-US" sz="2100" smtClean="0"/>
          </a:p>
          <a:p>
            <a:pPr eaLnBrk="1" hangingPunct="1"/>
            <a:endParaRPr lang="en-US" sz="2500" smtClean="0"/>
          </a:p>
        </p:txBody>
      </p:sp>
      <p:pic>
        <p:nvPicPr>
          <p:cNvPr id="16388" name="Picture 5" descr="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5943600"/>
            <a:ext cx="457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en-US" smtClean="0"/>
              <a:t>Partner Activity</a:t>
            </a:r>
          </a:p>
        </p:txBody>
      </p:sp>
      <p:sp>
        <p:nvSpPr>
          <p:cNvPr id="17411" name="Rectangle 3"/>
          <p:cNvSpPr>
            <a:spLocks noGrp="1" noChangeArrowheads="1"/>
          </p:cNvSpPr>
          <p:nvPr>
            <p:ph type="body" idx="1"/>
          </p:nvPr>
        </p:nvSpPr>
        <p:spPr/>
        <p:txBody>
          <a:bodyPr/>
          <a:lstStyle/>
          <a:p>
            <a:pPr>
              <a:lnSpc>
                <a:spcPct val="90000"/>
              </a:lnSpc>
            </a:pPr>
            <a:r>
              <a:rPr lang="en-US" smtClean="0"/>
              <a:t>Using </a:t>
            </a:r>
            <a:r>
              <a:rPr lang="en-US" smtClean="0">
                <a:hlinkClick r:id="rId2"/>
              </a:rPr>
              <a:t>www.google.com</a:t>
            </a:r>
            <a:r>
              <a:rPr lang="en-US" smtClean="0"/>
              <a:t>, research a case involving copyright, patent, and/or trademark infringements (violations).   </a:t>
            </a:r>
          </a:p>
          <a:p>
            <a:pPr lvl="1">
              <a:lnSpc>
                <a:spcPct val="90000"/>
              </a:lnSpc>
            </a:pPr>
            <a:r>
              <a:rPr lang="en-US" smtClean="0"/>
              <a:t>Look through the returned search links and summarize an court case on a separate sheet of notebook paper.</a:t>
            </a:r>
          </a:p>
          <a:p>
            <a:pPr lvl="1">
              <a:lnSpc>
                <a:spcPct val="90000"/>
              </a:lnSpc>
            </a:pPr>
            <a:r>
              <a:rPr lang="en-US" smtClean="0"/>
              <a:t>Be prepared to present your findings to the class. </a:t>
            </a:r>
          </a:p>
          <a:p>
            <a:pPr algn="ctr">
              <a:lnSpc>
                <a:spcPct val="90000"/>
              </a:lnSpc>
              <a:buFont typeface="Wingdings" pitchFamily="2" charset="2"/>
              <a:buNone/>
            </a:pPr>
            <a:r>
              <a:rPr lang="en-US" smtClean="0"/>
              <a:t>15 minutes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19200" y="304800"/>
            <a:ext cx="7543800" cy="1143000"/>
          </a:xfrm>
        </p:spPr>
        <p:txBody>
          <a:bodyPr/>
          <a:lstStyle/>
          <a:p>
            <a:pPr eaLnBrk="1" hangingPunct="1"/>
            <a:r>
              <a:rPr lang="en-US" smtClean="0"/>
              <a:t>Regulating The Production Process</a:t>
            </a:r>
          </a:p>
        </p:txBody>
      </p:sp>
      <p:sp>
        <p:nvSpPr>
          <p:cNvPr id="18435" name="Rectangle 3"/>
          <p:cNvSpPr>
            <a:spLocks noGrp="1" noChangeArrowheads="1"/>
          </p:cNvSpPr>
          <p:nvPr>
            <p:ph type="body" idx="1"/>
          </p:nvPr>
        </p:nvSpPr>
        <p:spPr>
          <a:xfrm>
            <a:off x="990600" y="1827213"/>
            <a:ext cx="7693025" cy="4649787"/>
          </a:xfrm>
        </p:spPr>
        <p:txBody>
          <a:bodyPr/>
          <a:lstStyle/>
          <a:p>
            <a:pPr eaLnBrk="1" hangingPunct="1"/>
            <a:r>
              <a:rPr lang="en-US" sz="2500" smtClean="0"/>
              <a:t>The government also enacts laws that regulate the amount of </a:t>
            </a:r>
            <a:r>
              <a:rPr lang="en-US" sz="2500" smtClean="0">
                <a:solidFill>
                  <a:srgbClr val="FF0000"/>
                </a:solidFill>
              </a:rPr>
              <a:t>waste</a:t>
            </a:r>
            <a:r>
              <a:rPr lang="en-US" sz="2500" smtClean="0"/>
              <a:t> that factories can </a:t>
            </a:r>
            <a:r>
              <a:rPr lang="en-US" sz="2500" smtClean="0">
                <a:solidFill>
                  <a:srgbClr val="FF0000"/>
                </a:solidFill>
              </a:rPr>
              <a:t>discharge into the environment</a:t>
            </a:r>
            <a:r>
              <a:rPr lang="en-US" sz="2500" smtClean="0"/>
              <a:t>.</a:t>
            </a:r>
          </a:p>
          <a:p>
            <a:pPr eaLnBrk="1" hangingPunct="1"/>
            <a:endParaRPr lang="en-US" sz="2500" smtClean="0"/>
          </a:p>
          <a:p>
            <a:pPr eaLnBrk="1" hangingPunct="1"/>
            <a:r>
              <a:rPr lang="en-US" sz="2500" smtClean="0"/>
              <a:t>Worker protection laws impose </a:t>
            </a:r>
            <a:r>
              <a:rPr lang="en-US" sz="2500" smtClean="0">
                <a:solidFill>
                  <a:srgbClr val="FF0000"/>
                </a:solidFill>
              </a:rPr>
              <a:t>safety requirements</a:t>
            </a:r>
            <a:r>
              <a:rPr lang="en-US" sz="2500" smtClean="0"/>
              <a:t> and </a:t>
            </a:r>
            <a:r>
              <a:rPr lang="en-US" sz="2500" smtClean="0">
                <a:solidFill>
                  <a:srgbClr val="FF0000"/>
                </a:solidFill>
              </a:rPr>
              <a:t>work</a:t>
            </a:r>
            <a:r>
              <a:rPr lang="en-US" sz="2500" smtClean="0"/>
              <a:t> </a:t>
            </a:r>
            <a:r>
              <a:rPr lang="en-US" sz="2500" smtClean="0">
                <a:solidFill>
                  <a:srgbClr val="FF0000"/>
                </a:solidFill>
              </a:rPr>
              <a:t>procedures</a:t>
            </a:r>
            <a:r>
              <a:rPr lang="en-US" sz="2500" smtClean="0"/>
              <a:t> and regulate </a:t>
            </a:r>
            <a:r>
              <a:rPr lang="en-US" sz="2500" smtClean="0">
                <a:solidFill>
                  <a:srgbClr val="FF0000"/>
                </a:solidFill>
              </a:rPr>
              <a:t>minimum wage</a:t>
            </a:r>
            <a:r>
              <a:rPr lang="en-US" sz="2500" smtClean="0"/>
              <a:t>.</a:t>
            </a:r>
          </a:p>
          <a:p>
            <a:pPr eaLnBrk="1" hangingPunct="1"/>
            <a:endParaRPr lang="en-US" sz="2500" smtClean="0"/>
          </a:p>
          <a:p>
            <a:pPr eaLnBrk="1" hangingPunct="1"/>
            <a:r>
              <a:rPr lang="en-US" sz="2500" smtClean="0"/>
              <a:t>The </a:t>
            </a:r>
            <a:r>
              <a:rPr lang="en-US" sz="2500" smtClean="0">
                <a:solidFill>
                  <a:srgbClr val="FF0000"/>
                </a:solidFill>
              </a:rPr>
              <a:t>Food and Drug Administration</a:t>
            </a:r>
            <a:r>
              <a:rPr lang="en-US" sz="2500" smtClean="0"/>
              <a:t> (FDA) regulates the manufacture and sale of drugs in the US.     </a:t>
            </a:r>
            <a:r>
              <a:rPr lang="en-US" sz="2500" smtClean="0">
                <a:hlinkClick r:id="rId2"/>
              </a:rPr>
              <a:t>When things go bad…</a:t>
            </a:r>
            <a:endParaRPr lang="en-US" sz="2500" smtClean="0"/>
          </a:p>
          <a:p>
            <a:pPr eaLnBrk="1" hangingPunct="1">
              <a:buFont typeface="Wingdings" pitchFamily="2" charset="2"/>
              <a:buNone/>
            </a:pPr>
            <a:endParaRPr lang="en-US" sz="2500" smtClean="0"/>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mtClean="0"/>
              <a:t>Discussion Questions	</a:t>
            </a:r>
          </a:p>
        </p:txBody>
      </p:sp>
      <p:sp>
        <p:nvSpPr>
          <p:cNvPr id="19459" name="Rectangle 3"/>
          <p:cNvSpPr>
            <a:spLocks noGrp="1" noChangeArrowheads="1"/>
          </p:cNvSpPr>
          <p:nvPr>
            <p:ph type="body" idx="1"/>
          </p:nvPr>
        </p:nvSpPr>
        <p:spPr/>
        <p:txBody>
          <a:bodyPr/>
          <a:lstStyle/>
          <a:p>
            <a:pPr eaLnBrk="1" hangingPunct="1"/>
            <a:r>
              <a:rPr lang="en-US" smtClean="0"/>
              <a:t>Why does our government want businesses to succeed?</a:t>
            </a:r>
          </a:p>
          <a:p>
            <a:pPr eaLnBrk="1" hangingPunct="1"/>
            <a:endParaRPr lang="en-US" smtClean="0"/>
          </a:p>
          <a:p>
            <a:pPr eaLnBrk="1" hangingPunct="1"/>
            <a:r>
              <a:rPr lang="en-US" smtClean="0"/>
              <a:t>How is competition a form of consumer protection?</a:t>
            </a:r>
          </a:p>
          <a:p>
            <a:pPr eaLnBrk="1" hangingPunct="1"/>
            <a:endParaRPr lang="en-US" smtClean="0"/>
          </a:p>
          <a:p>
            <a:pPr eaLnBrk="1" hangingPunct="1"/>
            <a:r>
              <a:rPr lang="en-US" smtClean="0"/>
              <a:t>Does Microsoft have a monopoly?</a:t>
            </a: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Government’s Role in Society</a:t>
            </a:r>
          </a:p>
        </p:txBody>
      </p:sp>
      <p:sp>
        <p:nvSpPr>
          <p:cNvPr id="20483" name="Rectangle 3"/>
          <p:cNvSpPr>
            <a:spLocks noGrp="1" noChangeArrowheads="1"/>
          </p:cNvSpPr>
          <p:nvPr>
            <p:ph type="body" idx="1"/>
          </p:nvPr>
        </p:nvSpPr>
        <p:spPr>
          <a:xfrm>
            <a:off x="1371600" y="2133600"/>
            <a:ext cx="7313613" cy="3506788"/>
          </a:xfrm>
        </p:spPr>
        <p:txBody>
          <a:bodyPr/>
          <a:lstStyle/>
          <a:p>
            <a:pPr eaLnBrk="1" hangingPunct="1"/>
            <a:r>
              <a:rPr lang="en-US" smtClean="0"/>
              <a:t>The Government provides:</a:t>
            </a:r>
          </a:p>
          <a:p>
            <a:pPr lvl="1" eaLnBrk="1" hangingPunct="1"/>
            <a:r>
              <a:rPr lang="en-US" smtClean="0"/>
              <a:t>Key goods and services to the public</a:t>
            </a:r>
          </a:p>
          <a:p>
            <a:pPr lvl="1" eaLnBrk="1" hangingPunct="1"/>
            <a:r>
              <a:rPr lang="en-US" smtClean="0"/>
              <a:t>Incentives to businesses and people</a:t>
            </a:r>
          </a:p>
          <a:p>
            <a:pPr lvl="1" eaLnBrk="1" hangingPunct="1"/>
            <a:r>
              <a:rPr lang="en-US" smtClean="0"/>
              <a:t>Jobs and distribution of income for Americans</a:t>
            </a:r>
          </a:p>
          <a:p>
            <a:pPr lvl="1" eaLnBrk="1" hangingPunct="1"/>
            <a:endParaRPr lang="en-US" smtClean="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US" smtClean="0"/>
              <a:t>Providing Goods and Services</a:t>
            </a:r>
          </a:p>
        </p:txBody>
      </p:sp>
      <p:sp>
        <p:nvSpPr>
          <p:cNvPr id="21507" name="Rectangle 3"/>
          <p:cNvSpPr>
            <a:spLocks noGrp="1" noChangeArrowheads="1"/>
          </p:cNvSpPr>
          <p:nvPr>
            <p:ph type="body" idx="1"/>
          </p:nvPr>
        </p:nvSpPr>
        <p:spPr>
          <a:xfrm>
            <a:off x="762000" y="1827213"/>
            <a:ext cx="8153400" cy="4878387"/>
          </a:xfrm>
        </p:spPr>
        <p:txBody>
          <a:bodyPr/>
          <a:lstStyle/>
          <a:p>
            <a:pPr eaLnBrk="1" hangingPunct="1"/>
            <a:r>
              <a:rPr lang="en-US" smtClean="0"/>
              <a:t>The Government is the </a:t>
            </a:r>
            <a:r>
              <a:rPr lang="en-US" smtClean="0">
                <a:solidFill>
                  <a:srgbClr val="FF0000"/>
                </a:solidFill>
              </a:rPr>
              <a:t>largest provider</a:t>
            </a:r>
            <a:r>
              <a:rPr lang="en-US" smtClean="0"/>
              <a:t> of services in the country.</a:t>
            </a:r>
          </a:p>
          <a:p>
            <a:pPr lvl="1" eaLnBrk="1" hangingPunct="1"/>
            <a:r>
              <a:rPr lang="en-US" smtClean="0"/>
              <a:t>The government provides services to the </a:t>
            </a:r>
            <a:r>
              <a:rPr lang="en-US" smtClean="0">
                <a:solidFill>
                  <a:srgbClr val="FF0000"/>
                </a:solidFill>
              </a:rPr>
              <a:t>public</a:t>
            </a:r>
            <a:r>
              <a:rPr lang="en-US" smtClean="0"/>
              <a:t> as a whole for the good of the society (i.e. National Defense).</a:t>
            </a:r>
          </a:p>
          <a:p>
            <a:pPr eaLnBrk="1" hangingPunct="1"/>
            <a:r>
              <a:rPr lang="en-US" smtClean="0">
                <a:solidFill>
                  <a:srgbClr val="FF0000"/>
                </a:solidFill>
              </a:rPr>
              <a:t>Public goods</a:t>
            </a:r>
            <a:r>
              <a:rPr lang="en-US" smtClean="0"/>
              <a:t> and services are items provided by gov’t and paid for by </a:t>
            </a:r>
            <a:r>
              <a:rPr lang="en-US" smtClean="0">
                <a:solidFill>
                  <a:srgbClr val="FF0000"/>
                </a:solidFill>
              </a:rPr>
              <a:t>taxes</a:t>
            </a:r>
            <a:r>
              <a:rPr lang="en-US" smtClean="0"/>
              <a:t>.</a:t>
            </a:r>
          </a:p>
          <a:p>
            <a:pPr lvl="1" eaLnBrk="1" hangingPunct="1"/>
            <a:r>
              <a:rPr lang="en-US" smtClean="0"/>
              <a:t>The cost of  providing public goods and services are </a:t>
            </a:r>
            <a:r>
              <a:rPr lang="en-US" smtClean="0">
                <a:solidFill>
                  <a:srgbClr val="FF0000"/>
                </a:solidFill>
              </a:rPr>
              <a:t>high</a:t>
            </a:r>
            <a:r>
              <a:rPr lang="en-US" smtClean="0"/>
              <a:t>.</a:t>
            </a:r>
          </a:p>
          <a:p>
            <a:pPr lvl="2" eaLnBrk="1" hangingPunct="1"/>
            <a:r>
              <a:rPr lang="en-US" smtClean="0"/>
              <a:t>Taxes and other forms of revenue can’t always cover expenses.  Must find money somewhere!</a:t>
            </a: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143000" y="301625"/>
            <a:ext cx="7540625" cy="1143000"/>
          </a:xfrm>
        </p:spPr>
        <p:txBody>
          <a:bodyPr/>
          <a:lstStyle/>
          <a:p>
            <a:pPr eaLnBrk="1" hangingPunct="1"/>
            <a:r>
              <a:rPr lang="en-US" sz="3200" smtClean="0"/>
              <a:t>Privatization of Public Goods or Services</a:t>
            </a:r>
          </a:p>
        </p:txBody>
      </p:sp>
      <p:sp>
        <p:nvSpPr>
          <p:cNvPr id="22531" name="Rectangle 3"/>
          <p:cNvSpPr>
            <a:spLocks noGrp="1" noChangeArrowheads="1"/>
          </p:cNvSpPr>
          <p:nvPr>
            <p:ph type="body" idx="1"/>
          </p:nvPr>
        </p:nvSpPr>
        <p:spPr>
          <a:xfrm>
            <a:off x="1219200" y="1827213"/>
            <a:ext cx="7464425" cy="4114800"/>
          </a:xfrm>
        </p:spPr>
        <p:txBody>
          <a:bodyPr/>
          <a:lstStyle/>
          <a:p>
            <a:pPr eaLnBrk="1" hangingPunct="1"/>
            <a:r>
              <a:rPr lang="en-US" smtClean="0"/>
              <a:t>Privatization occurs when a business offers a </a:t>
            </a:r>
            <a:r>
              <a:rPr lang="en-US" smtClean="0">
                <a:solidFill>
                  <a:srgbClr val="FF0000"/>
                </a:solidFill>
              </a:rPr>
              <a:t>public good or service</a:t>
            </a:r>
            <a:r>
              <a:rPr lang="en-US" smtClean="0"/>
              <a:t>.  </a:t>
            </a:r>
          </a:p>
          <a:p>
            <a:pPr lvl="1" eaLnBrk="1" hangingPunct="1"/>
            <a:r>
              <a:rPr lang="en-US" smtClean="0"/>
              <a:t>In most cases, the gov’t receives money from the company giving them the legal “</a:t>
            </a:r>
            <a:r>
              <a:rPr lang="en-US" smtClean="0">
                <a:solidFill>
                  <a:srgbClr val="FF0000"/>
                </a:solidFill>
              </a:rPr>
              <a:t>rights</a:t>
            </a:r>
            <a:r>
              <a:rPr lang="en-US" smtClean="0"/>
              <a:t>” to provide the good or service (remember Chicago’s Skyway).</a:t>
            </a:r>
          </a:p>
          <a:p>
            <a:pPr lvl="1" eaLnBrk="1" hangingPunct="1"/>
            <a:r>
              <a:rPr lang="en-US" smtClean="0"/>
              <a:t>Sometimes, this can lead to problems due to the “profit motive” of businesses.</a:t>
            </a:r>
          </a:p>
          <a:p>
            <a:pPr lvl="1" algn="ctr" eaLnBrk="1" hangingPunct="1">
              <a:buFont typeface="Wingdings" pitchFamily="2" charset="2"/>
              <a:buNone/>
            </a:pPr>
            <a:r>
              <a:rPr lang="en-US" smtClean="0">
                <a:hlinkClick r:id="rId2"/>
              </a:rPr>
              <a:t>Privatizing Road Video - 4 min</a:t>
            </a:r>
            <a:r>
              <a:rPr lang="en-US" smtClean="0"/>
              <a:t> </a:t>
            </a: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eaLnBrk="1" hangingPunct="1"/>
            <a:r>
              <a:rPr lang="en-US" smtClean="0"/>
              <a:t>Chapter Objectives	</a:t>
            </a:r>
          </a:p>
        </p:txBody>
      </p:sp>
      <p:sp>
        <p:nvSpPr>
          <p:cNvPr id="5123" name="Rectangle 3"/>
          <p:cNvSpPr>
            <a:spLocks noGrp="1" noChangeArrowheads="1"/>
          </p:cNvSpPr>
          <p:nvPr>
            <p:ph type="body" idx="1"/>
          </p:nvPr>
        </p:nvSpPr>
        <p:spPr>
          <a:xfrm>
            <a:off x="381000" y="2057400"/>
            <a:ext cx="8302625" cy="4268788"/>
          </a:xfrm>
        </p:spPr>
        <p:txBody>
          <a:bodyPr/>
          <a:lstStyle/>
          <a:p>
            <a:pPr eaLnBrk="1" hangingPunct="1"/>
            <a:r>
              <a:rPr lang="en-US" smtClean="0"/>
              <a:t>After completing this chapter, students will be able to:</a:t>
            </a:r>
          </a:p>
          <a:p>
            <a:pPr lvl="1" eaLnBrk="1" hangingPunct="1"/>
            <a:r>
              <a:rPr lang="en-US" smtClean="0"/>
              <a:t>Name four ways in which government regulates business.</a:t>
            </a:r>
          </a:p>
          <a:p>
            <a:pPr lvl="1" eaLnBrk="1" hangingPunct="1"/>
            <a:r>
              <a:rPr lang="en-US" smtClean="0"/>
              <a:t>Name aspects of the government’s role in society and items the national government provides.</a:t>
            </a:r>
          </a:p>
          <a:p>
            <a:pPr lvl="1" eaLnBrk="1" hangingPunct="1"/>
            <a:r>
              <a:rPr lang="en-US" smtClean="0"/>
              <a:t>Explain how a government can stimulate or restrict economic activities.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Other Government Roles		</a:t>
            </a:r>
          </a:p>
        </p:txBody>
      </p:sp>
      <p:sp>
        <p:nvSpPr>
          <p:cNvPr id="23555" name="Rectangle 3"/>
          <p:cNvSpPr>
            <a:spLocks noGrp="1" noChangeArrowheads="1"/>
          </p:cNvSpPr>
          <p:nvPr>
            <p:ph type="body" idx="1"/>
          </p:nvPr>
        </p:nvSpPr>
        <p:spPr>
          <a:xfrm>
            <a:off x="1370013" y="1827213"/>
            <a:ext cx="7313612" cy="4573587"/>
          </a:xfrm>
        </p:spPr>
        <p:txBody>
          <a:bodyPr/>
          <a:lstStyle/>
          <a:p>
            <a:pPr eaLnBrk="1" hangingPunct="1"/>
            <a:r>
              <a:rPr lang="en-US" smtClean="0">
                <a:solidFill>
                  <a:srgbClr val="FF0000"/>
                </a:solidFill>
              </a:rPr>
              <a:t>Transfer Payments</a:t>
            </a:r>
          </a:p>
          <a:p>
            <a:pPr lvl="1" eaLnBrk="1" hangingPunct="1"/>
            <a:r>
              <a:rPr lang="en-US" smtClean="0"/>
              <a:t>Unemployment, Social Security, and Veteran’s Benefits are all transfer payment by the government to improve </a:t>
            </a:r>
            <a:r>
              <a:rPr lang="en-US" smtClean="0">
                <a:solidFill>
                  <a:srgbClr val="FF0000"/>
                </a:solidFill>
              </a:rPr>
              <a:t>quality of life</a:t>
            </a:r>
            <a:r>
              <a:rPr lang="en-US" smtClean="0"/>
              <a:t> and ensure people have money when they </a:t>
            </a:r>
            <a:r>
              <a:rPr lang="en-US" smtClean="0">
                <a:solidFill>
                  <a:srgbClr val="FF0000"/>
                </a:solidFill>
              </a:rPr>
              <a:t>need it most</a:t>
            </a:r>
            <a:r>
              <a:rPr lang="en-US" smtClean="0"/>
              <a:t>. </a:t>
            </a:r>
          </a:p>
          <a:p>
            <a:pPr lvl="1" eaLnBrk="1" hangingPunct="1"/>
            <a:r>
              <a:rPr lang="en-US" smtClean="0"/>
              <a:t>This has its pitfalls as many individuals </a:t>
            </a:r>
            <a:r>
              <a:rPr lang="en-US" smtClean="0">
                <a:solidFill>
                  <a:srgbClr val="FF0000"/>
                </a:solidFill>
              </a:rPr>
              <a:t>abuse</a:t>
            </a:r>
            <a:r>
              <a:rPr lang="en-US" smtClean="0"/>
              <a:t> this system.  This strains the economy and handcuffs those dependent on the transfer payments.</a:t>
            </a:r>
          </a:p>
        </p:txBody>
      </p:sp>
      <p:sp>
        <p:nvSpPr>
          <p:cNvPr id="23556" name="Text Box 4"/>
          <p:cNvSpPr txBox="1">
            <a:spLocks noChangeArrowheads="1"/>
          </p:cNvSpPr>
          <p:nvPr/>
        </p:nvSpPr>
        <p:spPr bwMode="auto">
          <a:xfrm>
            <a:off x="228600" y="41910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ea typeface="ＭＳ Ｐゴシック" charset="-128"/>
              </a:defRPr>
            </a:lvl1pPr>
            <a:lvl2pPr marL="742950" indent="-285750">
              <a:defRPr>
                <a:solidFill>
                  <a:schemeClr val="tx1"/>
                </a:solidFill>
                <a:latin typeface="Verdana" pitchFamily="34" charset="0"/>
                <a:ea typeface="ＭＳ Ｐゴシック" charset="-128"/>
              </a:defRPr>
            </a:lvl2pPr>
            <a:lvl3pPr marL="1143000" indent="-228600">
              <a:defRPr>
                <a:solidFill>
                  <a:schemeClr val="tx1"/>
                </a:solidFill>
                <a:latin typeface="Verdana" pitchFamily="34" charset="0"/>
                <a:ea typeface="ＭＳ Ｐゴシック" charset="-128"/>
              </a:defRPr>
            </a:lvl3pPr>
            <a:lvl4pPr marL="1600200" indent="-228600">
              <a:defRPr>
                <a:solidFill>
                  <a:schemeClr val="tx1"/>
                </a:solidFill>
                <a:latin typeface="Verdana" pitchFamily="34" charset="0"/>
                <a:ea typeface="ＭＳ Ｐゴシック" charset="-128"/>
              </a:defRPr>
            </a:lvl4pPr>
            <a:lvl5pPr marL="2057400" indent="-228600">
              <a:defRPr>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charset="-128"/>
              </a:defRPr>
            </a:lvl9pPr>
          </a:lstStyle>
          <a:p>
            <a:pPr>
              <a:spcBef>
                <a:spcPct val="50000"/>
              </a:spcBef>
            </a:pPr>
            <a:r>
              <a:rPr lang="en-US">
                <a:hlinkClick r:id="rId2"/>
              </a:rPr>
              <a:t>Welfare Fraud Case 1 Video</a:t>
            </a:r>
            <a:endParaRPr lang="en-US"/>
          </a:p>
        </p:txBody>
      </p:sp>
      <p:sp>
        <p:nvSpPr>
          <p:cNvPr id="23557" name="Text Box 5"/>
          <p:cNvSpPr txBox="1">
            <a:spLocks noChangeArrowheads="1"/>
          </p:cNvSpPr>
          <p:nvPr/>
        </p:nvSpPr>
        <p:spPr bwMode="auto">
          <a:xfrm>
            <a:off x="228600" y="5257800"/>
            <a:ext cx="1828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ea typeface="ＭＳ Ｐゴシック" charset="-128"/>
              </a:defRPr>
            </a:lvl1pPr>
            <a:lvl2pPr marL="742950" indent="-285750">
              <a:defRPr>
                <a:solidFill>
                  <a:schemeClr val="tx1"/>
                </a:solidFill>
                <a:latin typeface="Verdana" pitchFamily="34" charset="0"/>
                <a:ea typeface="ＭＳ Ｐゴシック" charset="-128"/>
              </a:defRPr>
            </a:lvl2pPr>
            <a:lvl3pPr marL="1143000" indent="-228600">
              <a:defRPr>
                <a:solidFill>
                  <a:schemeClr val="tx1"/>
                </a:solidFill>
                <a:latin typeface="Verdana" pitchFamily="34" charset="0"/>
                <a:ea typeface="ＭＳ Ｐゴシック" charset="-128"/>
              </a:defRPr>
            </a:lvl3pPr>
            <a:lvl4pPr marL="1600200" indent="-228600">
              <a:defRPr>
                <a:solidFill>
                  <a:schemeClr val="tx1"/>
                </a:solidFill>
                <a:latin typeface="Verdana" pitchFamily="34" charset="0"/>
                <a:ea typeface="ＭＳ Ｐゴシック" charset="-128"/>
              </a:defRPr>
            </a:lvl4pPr>
            <a:lvl5pPr marL="2057400" indent="-228600">
              <a:defRPr>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charset="-128"/>
              </a:defRPr>
            </a:lvl9pPr>
          </a:lstStyle>
          <a:p>
            <a:pPr>
              <a:spcBef>
                <a:spcPct val="50000"/>
              </a:spcBef>
            </a:pPr>
            <a:r>
              <a:rPr lang="en-US">
                <a:hlinkClick r:id="rId3"/>
              </a:rPr>
              <a:t>Welfare Fraud Case 2 Video</a:t>
            </a:r>
            <a:r>
              <a:rPr lang="en-US"/>
              <a:t> </a:t>
            </a: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Other Government Roles</a:t>
            </a:r>
          </a:p>
        </p:txBody>
      </p:sp>
      <p:sp>
        <p:nvSpPr>
          <p:cNvPr id="24579" name="Rectangle 3"/>
          <p:cNvSpPr>
            <a:spLocks noGrp="1" noChangeArrowheads="1"/>
          </p:cNvSpPr>
          <p:nvPr>
            <p:ph type="body" idx="1"/>
          </p:nvPr>
        </p:nvSpPr>
        <p:spPr>
          <a:xfrm>
            <a:off x="838200" y="1827213"/>
            <a:ext cx="7845425" cy="4649787"/>
          </a:xfrm>
        </p:spPr>
        <p:txBody>
          <a:bodyPr/>
          <a:lstStyle/>
          <a:p>
            <a:pPr eaLnBrk="1" hangingPunct="1"/>
            <a:r>
              <a:rPr lang="en-US" smtClean="0"/>
              <a:t>Employment</a:t>
            </a:r>
          </a:p>
          <a:p>
            <a:pPr lvl="1" eaLnBrk="1" hangingPunct="1"/>
            <a:r>
              <a:rPr lang="en-US" smtClean="0"/>
              <a:t>The gov’t is the largest </a:t>
            </a:r>
            <a:r>
              <a:rPr lang="en-US" smtClean="0">
                <a:solidFill>
                  <a:srgbClr val="FF0000"/>
                </a:solidFill>
              </a:rPr>
              <a:t>employer</a:t>
            </a:r>
            <a:r>
              <a:rPr lang="en-US" smtClean="0"/>
              <a:t> in the U.S. (roughly 3 million employed).</a:t>
            </a:r>
          </a:p>
          <a:p>
            <a:pPr lvl="2" eaLnBrk="1" hangingPunct="1"/>
            <a:r>
              <a:rPr lang="en-US" smtClean="0"/>
              <a:t>Teachers, firefighters, mayors, congress, etc. are all </a:t>
            </a:r>
            <a:r>
              <a:rPr lang="en-US" smtClean="0">
                <a:solidFill>
                  <a:srgbClr val="FF0000"/>
                </a:solidFill>
              </a:rPr>
              <a:t>public workers</a:t>
            </a:r>
            <a:r>
              <a:rPr lang="en-US" smtClean="0"/>
              <a:t>.</a:t>
            </a:r>
          </a:p>
          <a:p>
            <a:pPr lvl="2" eaLnBrk="1" hangingPunct="1"/>
            <a:endParaRPr lang="en-US" smtClean="0"/>
          </a:p>
          <a:p>
            <a:pPr eaLnBrk="1" hangingPunct="1"/>
            <a:r>
              <a:rPr lang="en-US" smtClean="0"/>
              <a:t>Consuming Goods and Services</a:t>
            </a:r>
          </a:p>
          <a:p>
            <a:pPr lvl="1" eaLnBrk="1" hangingPunct="1"/>
            <a:r>
              <a:rPr lang="en-US" smtClean="0"/>
              <a:t>Largest </a:t>
            </a:r>
            <a:r>
              <a:rPr lang="en-US" smtClean="0">
                <a:solidFill>
                  <a:srgbClr val="FF0000"/>
                </a:solidFill>
              </a:rPr>
              <a:t>consumer</a:t>
            </a:r>
            <a:r>
              <a:rPr lang="en-US" smtClean="0"/>
              <a:t> of goods and services.</a:t>
            </a:r>
          </a:p>
          <a:p>
            <a:pPr lvl="1" eaLnBrk="1" hangingPunct="1"/>
            <a:r>
              <a:rPr lang="en-US" smtClean="0"/>
              <a:t>The gov’t </a:t>
            </a:r>
            <a:r>
              <a:rPr lang="en-US" smtClean="0">
                <a:solidFill>
                  <a:srgbClr val="FF0000"/>
                </a:solidFill>
              </a:rPr>
              <a:t>must buy</a:t>
            </a:r>
            <a:r>
              <a:rPr lang="en-US" smtClean="0"/>
              <a:t> goods and services just as other business must do.    </a:t>
            </a:r>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en-US" sz="3200" smtClean="0"/>
              <a:t>Other Government Roles…</a:t>
            </a:r>
            <a:br>
              <a:rPr lang="en-US" sz="3200" smtClean="0"/>
            </a:br>
            <a:r>
              <a:rPr lang="en-US" sz="3200" smtClean="0"/>
              <a:t>Supporting Businesses</a:t>
            </a:r>
          </a:p>
        </p:txBody>
      </p:sp>
      <p:sp>
        <p:nvSpPr>
          <p:cNvPr id="25603" name="Rectangle 3"/>
          <p:cNvSpPr>
            <a:spLocks noGrp="1" noChangeArrowheads="1"/>
          </p:cNvSpPr>
          <p:nvPr>
            <p:ph type="body" idx="1"/>
          </p:nvPr>
        </p:nvSpPr>
        <p:spPr>
          <a:xfrm>
            <a:off x="1066800" y="1676400"/>
            <a:ext cx="7616825" cy="4724400"/>
          </a:xfrm>
        </p:spPr>
        <p:txBody>
          <a:bodyPr/>
          <a:lstStyle/>
          <a:p>
            <a:pPr eaLnBrk="1" hangingPunct="1">
              <a:lnSpc>
                <a:spcPct val="90000"/>
              </a:lnSpc>
            </a:pPr>
            <a:r>
              <a:rPr lang="en-US" smtClean="0">
                <a:solidFill>
                  <a:srgbClr val="FF0000"/>
                </a:solidFill>
              </a:rPr>
              <a:t>Small Business Administration</a:t>
            </a:r>
            <a:r>
              <a:rPr lang="en-US" smtClean="0"/>
              <a:t> (SBA)</a:t>
            </a:r>
          </a:p>
          <a:p>
            <a:pPr lvl="1" eaLnBrk="1" hangingPunct="1">
              <a:lnSpc>
                <a:spcPct val="90000"/>
              </a:lnSpc>
            </a:pPr>
            <a:r>
              <a:rPr lang="en-US" smtClean="0"/>
              <a:t>Agency that encourages development of small businesses.  Offers </a:t>
            </a:r>
            <a:r>
              <a:rPr lang="en-US" smtClean="0">
                <a:solidFill>
                  <a:srgbClr val="FF0000"/>
                </a:solidFill>
              </a:rPr>
              <a:t>loans</a:t>
            </a:r>
            <a:r>
              <a:rPr lang="en-US" smtClean="0"/>
              <a:t>, </a:t>
            </a:r>
            <a:r>
              <a:rPr lang="en-US" smtClean="0">
                <a:solidFill>
                  <a:srgbClr val="FF0000"/>
                </a:solidFill>
              </a:rPr>
              <a:t>training</a:t>
            </a:r>
            <a:r>
              <a:rPr lang="en-US" smtClean="0"/>
              <a:t>, and other </a:t>
            </a:r>
            <a:r>
              <a:rPr lang="en-US" smtClean="0">
                <a:solidFill>
                  <a:srgbClr val="FF0000"/>
                </a:solidFill>
              </a:rPr>
              <a:t>resources</a:t>
            </a:r>
            <a:r>
              <a:rPr lang="en-US" smtClean="0"/>
              <a:t> to small businesses.</a:t>
            </a:r>
          </a:p>
          <a:p>
            <a:pPr eaLnBrk="1" hangingPunct="1">
              <a:lnSpc>
                <a:spcPct val="90000"/>
              </a:lnSpc>
            </a:pPr>
            <a:endParaRPr lang="en-US" smtClean="0"/>
          </a:p>
          <a:p>
            <a:pPr eaLnBrk="1" hangingPunct="1">
              <a:lnSpc>
                <a:spcPct val="90000"/>
              </a:lnSpc>
            </a:pPr>
            <a:r>
              <a:rPr lang="en-US" smtClean="0">
                <a:solidFill>
                  <a:srgbClr val="FF0000"/>
                </a:solidFill>
              </a:rPr>
              <a:t>Subsidies</a:t>
            </a:r>
          </a:p>
          <a:p>
            <a:pPr lvl="1" eaLnBrk="1" hangingPunct="1">
              <a:lnSpc>
                <a:spcPct val="90000"/>
              </a:lnSpc>
            </a:pPr>
            <a:r>
              <a:rPr lang="en-US" smtClean="0">
                <a:solidFill>
                  <a:srgbClr val="FF0000"/>
                </a:solidFill>
              </a:rPr>
              <a:t>Money</a:t>
            </a:r>
            <a:r>
              <a:rPr lang="en-US" smtClean="0"/>
              <a:t> (grants) </a:t>
            </a:r>
            <a:r>
              <a:rPr lang="en-US" smtClean="0">
                <a:solidFill>
                  <a:srgbClr val="FF0000"/>
                </a:solidFill>
              </a:rPr>
              <a:t>given</a:t>
            </a:r>
            <a:r>
              <a:rPr lang="en-US" smtClean="0"/>
              <a:t> to producers or consumers to encourage certain economical behaviors.  Helps businesses be more competitive internationally and is usually given to industries considered to </a:t>
            </a:r>
            <a:r>
              <a:rPr lang="en-US" smtClean="0">
                <a:solidFill>
                  <a:srgbClr val="FF0000"/>
                </a:solidFill>
              </a:rPr>
              <a:t>benefit the public</a:t>
            </a:r>
            <a:r>
              <a:rPr lang="en-US" smtClean="0"/>
              <a:t> (agriculture).</a:t>
            </a: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en-US" sz="3200" smtClean="0"/>
              <a:t>Other Government Roles…</a:t>
            </a:r>
            <a:br>
              <a:rPr lang="en-US" sz="3200" smtClean="0"/>
            </a:br>
            <a:r>
              <a:rPr lang="en-US" sz="3200" smtClean="0"/>
              <a:t>Providing Tax Incentives</a:t>
            </a:r>
          </a:p>
        </p:txBody>
      </p:sp>
      <p:sp>
        <p:nvSpPr>
          <p:cNvPr id="26627" name="Rectangle 3"/>
          <p:cNvSpPr>
            <a:spLocks noGrp="1" noChangeArrowheads="1"/>
          </p:cNvSpPr>
          <p:nvPr>
            <p:ph type="body" idx="1"/>
          </p:nvPr>
        </p:nvSpPr>
        <p:spPr>
          <a:xfrm>
            <a:off x="1370013" y="1827213"/>
            <a:ext cx="7313612" cy="4725987"/>
          </a:xfrm>
        </p:spPr>
        <p:txBody>
          <a:bodyPr/>
          <a:lstStyle/>
          <a:p>
            <a:pPr eaLnBrk="1" hangingPunct="1"/>
            <a:r>
              <a:rPr lang="en-US" smtClean="0"/>
              <a:t>Gov’t may offer tax incentives to encourage or discourage a business </a:t>
            </a:r>
            <a:r>
              <a:rPr lang="en-US" smtClean="0">
                <a:solidFill>
                  <a:srgbClr val="FF0000"/>
                </a:solidFill>
              </a:rPr>
              <a:t>activity</a:t>
            </a:r>
            <a:r>
              <a:rPr lang="en-US" smtClean="0"/>
              <a:t>.  </a:t>
            </a:r>
          </a:p>
          <a:p>
            <a:pPr lvl="1" eaLnBrk="1" hangingPunct="1"/>
            <a:r>
              <a:rPr lang="en-US" smtClean="0"/>
              <a:t>A </a:t>
            </a:r>
            <a:r>
              <a:rPr lang="en-US" u="sng" smtClean="0"/>
              <a:t>tax incentive</a:t>
            </a:r>
            <a:r>
              <a:rPr lang="en-US" smtClean="0"/>
              <a:t> is a </a:t>
            </a:r>
            <a:r>
              <a:rPr lang="en-US" smtClean="0">
                <a:solidFill>
                  <a:srgbClr val="FF0000"/>
                </a:solidFill>
              </a:rPr>
              <a:t>temporary reduction</a:t>
            </a:r>
            <a:r>
              <a:rPr lang="en-US" smtClean="0"/>
              <a:t> or even </a:t>
            </a:r>
            <a:r>
              <a:rPr lang="en-US" smtClean="0">
                <a:solidFill>
                  <a:srgbClr val="FF0000"/>
                </a:solidFill>
              </a:rPr>
              <a:t>elimination</a:t>
            </a:r>
            <a:r>
              <a:rPr lang="en-US" smtClean="0"/>
              <a:t> of a tax.</a:t>
            </a:r>
          </a:p>
          <a:p>
            <a:pPr lvl="1" eaLnBrk="1" hangingPunct="1"/>
            <a:r>
              <a:rPr lang="en-US" smtClean="0"/>
              <a:t>A </a:t>
            </a:r>
            <a:r>
              <a:rPr lang="en-US" u="sng" smtClean="0"/>
              <a:t>tax break</a:t>
            </a:r>
            <a:r>
              <a:rPr lang="en-US" smtClean="0"/>
              <a:t> is a special tax benefit given to promote specific </a:t>
            </a:r>
            <a:r>
              <a:rPr lang="en-US" smtClean="0">
                <a:solidFill>
                  <a:srgbClr val="FF0000"/>
                </a:solidFill>
              </a:rPr>
              <a:t>economic</a:t>
            </a:r>
            <a:r>
              <a:rPr lang="en-US" smtClean="0"/>
              <a:t> or </a:t>
            </a:r>
            <a:r>
              <a:rPr lang="en-US" smtClean="0">
                <a:solidFill>
                  <a:srgbClr val="FF0000"/>
                </a:solidFill>
              </a:rPr>
              <a:t>social objectives</a:t>
            </a:r>
            <a:r>
              <a:rPr lang="en-US" smtClean="0"/>
              <a:t> (new house credit).</a:t>
            </a:r>
          </a:p>
          <a:p>
            <a:pPr lvl="1" eaLnBrk="1" hangingPunct="1"/>
            <a:r>
              <a:rPr lang="en-US" u="sng" smtClean="0"/>
              <a:t>Tax deductions</a:t>
            </a:r>
            <a:r>
              <a:rPr lang="en-US" smtClean="0"/>
              <a:t> are given to encourage things like </a:t>
            </a:r>
            <a:r>
              <a:rPr lang="en-US" smtClean="0">
                <a:solidFill>
                  <a:srgbClr val="FF0000"/>
                </a:solidFill>
              </a:rPr>
              <a:t>charitable donations</a:t>
            </a:r>
            <a:r>
              <a:rPr lang="en-US" smtClean="0"/>
              <a:t>.</a:t>
            </a:r>
          </a:p>
        </p:txBody>
      </p:sp>
      <p:sp>
        <p:nvSpPr>
          <p:cNvPr id="26628" name="Text Box 4"/>
          <p:cNvSpPr txBox="1">
            <a:spLocks noChangeArrowheads="1"/>
          </p:cNvSpPr>
          <p:nvPr/>
        </p:nvSpPr>
        <p:spPr bwMode="auto">
          <a:xfrm>
            <a:off x="1600200" y="6248400"/>
            <a:ext cx="6705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ea typeface="ＭＳ Ｐゴシック" charset="-128"/>
              </a:defRPr>
            </a:lvl1pPr>
            <a:lvl2pPr marL="742950" indent="-285750">
              <a:defRPr>
                <a:solidFill>
                  <a:schemeClr val="tx1"/>
                </a:solidFill>
                <a:latin typeface="Verdana" pitchFamily="34" charset="0"/>
                <a:ea typeface="ＭＳ Ｐゴシック" charset="-128"/>
              </a:defRPr>
            </a:lvl2pPr>
            <a:lvl3pPr marL="1143000" indent="-228600">
              <a:defRPr>
                <a:solidFill>
                  <a:schemeClr val="tx1"/>
                </a:solidFill>
                <a:latin typeface="Verdana" pitchFamily="34" charset="0"/>
                <a:ea typeface="ＭＳ Ｐゴシック" charset="-128"/>
              </a:defRPr>
            </a:lvl3pPr>
            <a:lvl4pPr marL="1600200" indent="-228600">
              <a:defRPr>
                <a:solidFill>
                  <a:schemeClr val="tx1"/>
                </a:solidFill>
                <a:latin typeface="Verdana" pitchFamily="34" charset="0"/>
                <a:ea typeface="ＭＳ Ｐゴシック" charset="-128"/>
              </a:defRPr>
            </a:lvl4pPr>
            <a:lvl5pPr marL="2057400" indent="-228600">
              <a:defRPr>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a:solidFill>
                  <a:schemeClr val="tx1"/>
                </a:solidFill>
                <a:latin typeface="Verdana" pitchFamily="34" charset="0"/>
                <a:ea typeface="ＭＳ Ｐゴシック" charset="-128"/>
              </a:defRPr>
            </a:lvl9pPr>
          </a:lstStyle>
          <a:p>
            <a:pPr>
              <a:spcBef>
                <a:spcPct val="50000"/>
              </a:spcBef>
            </a:pPr>
            <a:r>
              <a:rPr lang="en-US">
                <a:hlinkClick r:id="rId2"/>
              </a:rPr>
              <a:t>Michigan Lithium Batteries Tax Incentive Video</a:t>
            </a:r>
            <a:r>
              <a:rPr lang="en-US"/>
              <a:t> – 4 Min</a:t>
            </a: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sz="3200" smtClean="0"/>
              <a:t>Other Government Roles…	</a:t>
            </a:r>
            <a:br>
              <a:rPr lang="en-US" sz="3200" smtClean="0"/>
            </a:br>
            <a:r>
              <a:rPr lang="en-US" sz="3200" smtClean="0"/>
              <a:t>Providing Tax Incentives</a:t>
            </a:r>
          </a:p>
        </p:txBody>
      </p:sp>
      <p:sp>
        <p:nvSpPr>
          <p:cNvPr id="27651" name="Rectangle 3"/>
          <p:cNvSpPr>
            <a:spLocks noGrp="1" noChangeArrowheads="1"/>
          </p:cNvSpPr>
          <p:nvPr>
            <p:ph type="body" idx="1"/>
          </p:nvPr>
        </p:nvSpPr>
        <p:spPr/>
        <p:txBody>
          <a:bodyPr/>
          <a:lstStyle/>
          <a:p>
            <a:pPr eaLnBrk="1" hangingPunct="1"/>
            <a:r>
              <a:rPr lang="en-US" smtClean="0"/>
              <a:t>The gov’t may also try to </a:t>
            </a:r>
            <a:r>
              <a:rPr lang="en-US" smtClean="0">
                <a:solidFill>
                  <a:srgbClr val="FF0000"/>
                </a:solidFill>
              </a:rPr>
              <a:t>discourage certain behaviors</a:t>
            </a:r>
            <a:r>
              <a:rPr lang="en-US" smtClean="0"/>
              <a:t>.  </a:t>
            </a:r>
          </a:p>
          <a:p>
            <a:pPr lvl="1" eaLnBrk="1" hangingPunct="1"/>
            <a:r>
              <a:rPr lang="en-US" smtClean="0"/>
              <a:t>For example, taxes on </a:t>
            </a:r>
            <a:r>
              <a:rPr lang="en-US" smtClean="0">
                <a:solidFill>
                  <a:srgbClr val="FF0000"/>
                </a:solidFill>
              </a:rPr>
              <a:t>cigarettes</a:t>
            </a:r>
            <a:r>
              <a:rPr lang="en-US" smtClean="0"/>
              <a:t> have increased dramatically in hopes that people will stop smoking.</a:t>
            </a:r>
          </a:p>
          <a:p>
            <a:pPr lvl="1" eaLnBrk="1" hangingPunct="1"/>
            <a:r>
              <a:rPr lang="en-US" smtClean="0"/>
              <a:t>Smoking increases health risks which drains our economy of unnecessary resources.</a:t>
            </a:r>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a:r>
              <a:rPr lang="en-US" smtClean="0"/>
              <a:t>Partner Activity</a:t>
            </a:r>
          </a:p>
        </p:txBody>
      </p:sp>
      <p:sp>
        <p:nvSpPr>
          <p:cNvPr id="28675" name="Rectangle 3"/>
          <p:cNvSpPr>
            <a:spLocks noGrp="1" noChangeArrowheads="1"/>
          </p:cNvSpPr>
          <p:nvPr>
            <p:ph type="body" idx="1"/>
          </p:nvPr>
        </p:nvSpPr>
        <p:spPr/>
        <p:txBody>
          <a:bodyPr/>
          <a:lstStyle/>
          <a:p>
            <a:r>
              <a:rPr lang="en-US" smtClean="0"/>
              <a:t>Using </a:t>
            </a:r>
            <a:r>
              <a:rPr lang="en-US" smtClean="0">
                <a:hlinkClick r:id="rId2"/>
              </a:rPr>
              <a:t>www.google.com</a:t>
            </a:r>
            <a:r>
              <a:rPr lang="en-US" smtClean="0"/>
              <a:t>, key the search words “offers tax incentives.”  </a:t>
            </a:r>
          </a:p>
          <a:p>
            <a:pPr lvl="1"/>
            <a:r>
              <a:rPr lang="en-US" smtClean="0"/>
              <a:t>Look through the returned search links and summarize a case on a separate sheet of notebook paper.  </a:t>
            </a:r>
          </a:p>
          <a:p>
            <a:pPr lvl="1"/>
            <a:r>
              <a:rPr lang="en-US" smtClean="0"/>
              <a:t>Be prepared to present your findings to the class. </a:t>
            </a:r>
          </a:p>
          <a:p>
            <a:pPr algn="ctr">
              <a:buFont typeface="Wingdings" pitchFamily="2" charset="2"/>
              <a:buNone/>
            </a:pPr>
            <a:r>
              <a:rPr lang="en-US" smtClean="0"/>
              <a:t>15 minutes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ctrTitle" idx="4294967295"/>
          </p:nvPr>
        </p:nvSpPr>
        <p:spPr>
          <a:xfrm>
            <a:off x="1219200" y="2667000"/>
            <a:ext cx="7239000" cy="1444625"/>
          </a:xfrm>
        </p:spPr>
        <p:txBody>
          <a:bodyPr/>
          <a:lstStyle/>
          <a:p>
            <a:pPr algn="ctr" eaLnBrk="1" hangingPunct="1"/>
            <a:r>
              <a:rPr lang="en-US" sz="4000" smtClean="0"/>
              <a:t>Contract Law</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pPr eaLnBrk="1" hangingPunct="1"/>
            <a:r>
              <a:rPr lang="en-US" smtClean="0"/>
              <a:t>Contracts: Nature and Terminology</a:t>
            </a:r>
          </a:p>
        </p:txBody>
      </p:sp>
      <p:sp>
        <p:nvSpPr>
          <p:cNvPr id="30723" name="Rectangle 3"/>
          <p:cNvSpPr>
            <a:spLocks noGrp="1" noChangeArrowheads="1"/>
          </p:cNvSpPr>
          <p:nvPr>
            <p:ph type="body" idx="4294967295"/>
          </p:nvPr>
        </p:nvSpPr>
        <p:spPr>
          <a:xfrm>
            <a:off x="914400" y="1827213"/>
            <a:ext cx="7769225" cy="4802187"/>
          </a:xfrm>
        </p:spPr>
        <p:txBody>
          <a:bodyPr/>
          <a:lstStyle/>
          <a:p>
            <a:pPr eaLnBrk="1" hangingPunct="1">
              <a:lnSpc>
                <a:spcPct val="90000"/>
              </a:lnSpc>
            </a:pPr>
            <a:r>
              <a:rPr lang="en-US" dirty="0" smtClean="0"/>
              <a:t>Promise is a declaration that something will or will not happen in the future.</a:t>
            </a:r>
          </a:p>
          <a:p>
            <a:pPr marL="0" indent="0" eaLnBrk="1" hangingPunct="1">
              <a:lnSpc>
                <a:spcPct val="90000"/>
              </a:lnSpc>
              <a:buNone/>
            </a:pPr>
            <a:endParaRPr lang="en-US" dirty="0" smtClean="0"/>
          </a:p>
          <a:p>
            <a:pPr eaLnBrk="1" hangingPunct="1">
              <a:lnSpc>
                <a:spcPct val="90000"/>
              </a:lnSpc>
            </a:pPr>
            <a:r>
              <a:rPr lang="en-US" dirty="0" smtClean="0"/>
              <a:t>What </a:t>
            </a:r>
            <a:r>
              <a:rPr lang="en-US" dirty="0" smtClean="0"/>
              <a:t>is a Contract?</a:t>
            </a:r>
          </a:p>
          <a:p>
            <a:pPr lvl="1" eaLnBrk="1" hangingPunct="1">
              <a:lnSpc>
                <a:spcPct val="90000"/>
              </a:lnSpc>
            </a:pPr>
            <a:r>
              <a:rPr lang="en-US" dirty="0" smtClean="0"/>
              <a:t>Contract is an </a:t>
            </a:r>
            <a:r>
              <a:rPr lang="en-US" dirty="0" smtClean="0">
                <a:solidFill>
                  <a:srgbClr val="FF0000"/>
                </a:solidFill>
              </a:rPr>
              <a:t>agreement</a:t>
            </a:r>
            <a:r>
              <a:rPr lang="en-US" dirty="0" smtClean="0"/>
              <a:t> (based on a promise) that can be </a:t>
            </a:r>
            <a:r>
              <a:rPr lang="en-US" dirty="0" smtClean="0">
                <a:solidFill>
                  <a:srgbClr val="FF0000"/>
                </a:solidFill>
              </a:rPr>
              <a:t>enforced in court</a:t>
            </a:r>
            <a:r>
              <a:rPr lang="en-US" dirty="0" smtClean="0"/>
              <a:t>.</a:t>
            </a:r>
          </a:p>
          <a:p>
            <a:pPr marL="0" indent="0" eaLnBrk="1" hangingPunct="1">
              <a:lnSpc>
                <a:spcPct val="90000"/>
              </a:lnSpc>
              <a:buNone/>
            </a:pPr>
            <a:endParaRPr lang="en-US" dirty="0" smtClean="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pPr algn="ctr" eaLnBrk="1" hangingPunct="1"/>
            <a:r>
              <a:rPr lang="en-US" smtClean="0"/>
              <a:t>Elements of a Contract</a:t>
            </a:r>
          </a:p>
        </p:txBody>
      </p:sp>
      <p:sp>
        <p:nvSpPr>
          <p:cNvPr id="31747" name="Rectangle 3"/>
          <p:cNvSpPr>
            <a:spLocks noGrp="1" noChangeArrowheads="1"/>
          </p:cNvSpPr>
          <p:nvPr>
            <p:ph type="body" idx="4294967295"/>
          </p:nvPr>
        </p:nvSpPr>
        <p:spPr>
          <a:xfrm>
            <a:off x="533400" y="1827213"/>
            <a:ext cx="8150225" cy="4649787"/>
          </a:xfrm>
        </p:spPr>
        <p:txBody>
          <a:bodyPr/>
          <a:lstStyle/>
          <a:p>
            <a:pPr marL="552450" indent="-552450" eaLnBrk="1" hangingPunct="1">
              <a:buFont typeface="Wingdings" pitchFamily="2" charset="2"/>
              <a:buAutoNum type="arabicPeriod"/>
            </a:pPr>
            <a:r>
              <a:rPr lang="en-US" sz="2500" smtClean="0">
                <a:solidFill>
                  <a:srgbClr val="FF0000"/>
                </a:solidFill>
              </a:rPr>
              <a:t>Agreement</a:t>
            </a:r>
            <a:r>
              <a:rPr lang="en-US" sz="2500" smtClean="0"/>
              <a:t> (Offer and Acceptance).</a:t>
            </a:r>
          </a:p>
          <a:p>
            <a:pPr marL="933450" lvl="1" indent="-476250" eaLnBrk="1" hangingPunct="1">
              <a:buFont typeface="Wingdings" pitchFamily="2" charset="2"/>
              <a:buChar char="¡"/>
            </a:pPr>
            <a:r>
              <a:rPr lang="en-US" sz="2100" smtClean="0"/>
              <a:t>Offer and Acceptance create </a:t>
            </a:r>
            <a:r>
              <a:rPr lang="en-US" sz="2100" smtClean="0">
                <a:solidFill>
                  <a:srgbClr val="FF0000"/>
                </a:solidFill>
              </a:rPr>
              <a:t>Genuine Agreement</a:t>
            </a:r>
            <a:r>
              <a:rPr lang="en-US" sz="2100" smtClean="0"/>
              <a:t> which is referred to as a “meeting of the minds.”</a:t>
            </a:r>
          </a:p>
          <a:p>
            <a:pPr marL="552450" indent="-552450" eaLnBrk="1" hangingPunct="1">
              <a:buFont typeface="Wingdings" pitchFamily="2" charset="2"/>
              <a:buAutoNum type="arabicPeriod"/>
            </a:pPr>
            <a:r>
              <a:rPr lang="en-US" sz="2500" smtClean="0">
                <a:solidFill>
                  <a:srgbClr val="FF0000"/>
                </a:solidFill>
              </a:rPr>
              <a:t>Consideration</a:t>
            </a:r>
          </a:p>
          <a:p>
            <a:pPr marL="933450" lvl="1" indent="-476250" eaLnBrk="1" hangingPunct="1">
              <a:buFont typeface="Wingdings" pitchFamily="2" charset="2"/>
              <a:buChar char="¡"/>
            </a:pPr>
            <a:r>
              <a:rPr lang="en-US" sz="2100" smtClean="0"/>
              <a:t>The exchange of things in value (what is being exchanged).</a:t>
            </a:r>
          </a:p>
          <a:p>
            <a:pPr marL="552450" indent="-552450" eaLnBrk="1" hangingPunct="1">
              <a:buFont typeface="Wingdings" pitchFamily="2" charset="2"/>
              <a:buAutoNum type="arabicPeriod"/>
            </a:pPr>
            <a:r>
              <a:rPr lang="en-US" sz="2500" smtClean="0">
                <a:solidFill>
                  <a:srgbClr val="FF0000"/>
                </a:solidFill>
              </a:rPr>
              <a:t>Contractual Capacity</a:t>
            </a:r>
            <a:endParaRPr lang="en-US" sz="2500" smtClean="0"/>
          </a:p>
          <a:p>
            <a:pPr marL="933450" lvl="1" indent="-476250" eaLnBrk="1" hangingPunct="1">
              <a:buFont typeface="Wingdings" pitchFamily="2" charset="2"/>
              <a:buChar char="¡"/>
            </a:pPr>
            <a:r>
              <a:rPr lang="en-US" sz="2100" smtClean="0"/>
              <a:t>The legal ability to enter into a contract</a:t>
            </a:r>
          </a:p>
          <a:p>
            <a:pPr marL="552450" indent="-552450" eaLnBrk="1" hangingPunct="1">
              <a:buFont typeface="Wingdings" pitchFamily="2" charset="2"/>
              <a:buAutoNum type="arabicPeriod"/>
            </a:pPr>
            <a:r>
              <a:rPr lang="en-US" sz="2500" smtClean="0">
                <a:solidFill>
                  <a:srgbClr val="FF0000"/>
                </a:solidFill>
              </a:rPr>
              <a:t>Legality</a:t>
            </a:r>
          </a:p>
          <a:p>
            <a:pPr marL="933450" lvl="1" indent="-476250" eaLnBrk="1" hangingPunct="1">
              <a:buFont typeface="Wingdings" pitchFamily="2" charset="2"/>
              <a:buChar char="¡"/>
            </a:pPr>
            <a:r>
              <a:rPr lang="en-US" sz="2100" smtClean="0"/>
              <a:t>Parties cannot enforce contracts that involve illegal acts.  </a:t>
            </a:r>
          </a:p>
          <a:p>
            <a:pPr marL="552450" indent="-552450" eaLnBrk="1" hangingPunct="1"/>
            <a:endParaRPr lang="en-US" sz="2500" smtClean="0"/>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In This Case</a:t>
            </a:r>
          </a:p>
        </p:txBody>
      </p:sp>
      <p:sp>
        <p:nvSpPr>
          <p:cNvPr id="32771" name="Rectangle 3"/>
          <p:cNvSpPr>
            <a:spLocks noGrp="1" noChangeArrowheads="1"/>
          </p:cNvSpPr>
          <p:nvPr>
            <p:ph type="body" idx="1"/>
          </p:nvPr>
        </p:nvSpPr>
        <p:spPr>
          <a:xfrm>
            <a:off x="457200" y="1600200"/>
            <a:ext cx="8229600" cy="4953000"/>
          </a:xfrm>
        </p:spPr>
        <p:txBody>
          <a:bodyPr/>
          <a:lstStyle/>
          <a:p>
            <a:r>
              <a:rPr lang="en-US" sz="2500" smtClean="0"/>
              <a:t>The Delgados agreed to buy and Oaknoll, Inc., agreed to sell one lot from among the 200 in a large suburban subdivision.  Using their credit card, the Delgados paid $1,000 as a down payment and were given a receipt.  The lots shown on the preliminary subdivision plan were of various sizes, shapes, and prices, but no particular lot was specified in the agreement.  Because of this, an essential term was missing, and therefore no contract arose.</a:t>
            </a:r>
          </a:p>
        </p:txBody>
      </p:sp>
    </p:spTree>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How Government is Funded</a:t>
            </a:r>
          </a:p>
        </p:txBody>
      </p:sp>
      <p:sp>
        <p:nvSpPr>
          <p:cNvPr id="6147" name="Rectangle 3"/>
          <p:cNvSpPr>
            <a:spLocks noGrp="1" noChangeArrowheads="1"/>
          </p:cNvSpPr>
          <p:nvPr>
            <p:ph type="body" idx="1"/>
          </p:nvPr>
        </p:nvSpPr>
        <p:spPr>
          <a:xfrm>
            <a:off x="990600" y="1827213"/>
            <a:ext cx="7924800" cy="4725987"/>
          </a:xfrm>
        </p:spPr>
        <p:txBody>
          <a:bodyPr/>
          <a:lstStyle/>
          <a:p>
            <a:pPr eaLnBrk="1" hangingPunct="1"/>
            <a:r>
              <a:rPr lang="en-US" smtClean="0"/>
              <a:t>Collect </a:t>
            </a:r>
            <a:r>
              <a:rPr lang="en-US" smtClean="0">
                <a:solidFill>
                  <a:srgbClr val="FF0000"/>
                </a:solidFill>
              </a:rPr>
              <a:t>taxes </a:t>
            </a:r>
            <a:r>
              <a:rPr lang="en-US" smtClean="0"/>
              <a:t>to help run the nation, state, county, city, or town.  </a:t>
            </a:r>
          </a:p>
          <a:p>
            <a:pPr lvl="1" eaLnBrk="1" hangingPunct="1"/>
            <a:r>
              <a:rPr lang="en-US" smtClean="0"/>
              <a:t>Property taxes, Income taxes, Sales taxes, Vehicle taxes, Capital Gains taxes, etc.</a:t>
            </a:r>
          </a:p>
          <a:p>
            <a:pPr lvl="1" eaLnBrk="1" hangingPunct="1"/>
            <a:r>
              <a:rPr lang="en-US" smtClean="0"/>
              <a:t>Taxes don’t always </a:t>
            </a:r>
            <a:r>
              <a:rPr lang="en-US" smtClean="0">
                <a:solidFill>
                  <a:srgbClr val="FF0000"/>
                </a:solidFill>
              </a:rPr>
              <a:t>cover the expenses</a:t>
            </a:r>
            <a:r>
              <a:rPr lang="en-US" smtClean="0"/>
              <a:t>.</a:t>
            </a:r>
          </a:p>
          <a:p>
            <a:pPr eaLnBrk="1" hangingPunct="1"/>
            <a:endParaRPr lang="en-US" smtClean="0"/>
          </a:p>
          <a:p>
            <a:pPr eaLnBrk="1" hangingPunct="1"/>
            <a:r>
              <a:rPr lang="en-US" smtClean="0"/>
              <a:t>Most U.S. Citizens pay the equivalent of 4 months worth of income in taxes each year.  Essentially means you’re working 4 months for free.</a:t>
            </a:r>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p:txBody>
          <a:bodyPr/>
          <a:lstStyle/>
          <a:p>
            <a:pPr algn="ctr" eaLnBrk="1" hangingPunct="1"/>
            <a:r>
              <a:rPr lang="en-US" smtClean="0"/>
              <a:t>Characteristics of a Contract</a:t>
            </a:r>
          </a:p>
        </p:txBody>
      </p:sp>
      <p:sp>
        <p:nvSpPr>
          <p:cNvPr id="33795" name="Rectangle 3"/>
          <p:cNvSpPr>
            <a:spLocks noGrp="1" noChangeArrowheads="1"/>
          </p:cNvSpPr>
          <p:nvPr>
            <p:ph type="body" idx="4294967295"/>
          </p:nvPr>
        </p:nvSpPr>
        <p:spPr>
          <a:xfrm>
            <a:off x="914400" y="1827213"/>
            <a:ext cx="7769225" cy="4802187"/>
          </a:xfrm>
        </p:spPr>
        <p:txBody>
          <a:bodyPr/>
          <a:lstStyle/>
          <a:p>
            <a:pPr eaLnBrk="1" hangingPunct="1"/>
            <a:r>
              <a:rPr lang="en-US" smtClean="0"/>
              <a:t>Valid, Void, and Unenforceable</a:t>
            </a:r>
          </a:p>
          <a:p>
            <a:pPr lvl="1" eaLnBrk="1" hangingPunct="1"/>
            <a:r>
              <a:rPr lang="en-US" smtClean="0"/>
              <a:t>Valid – “</a:t>
            </a:r>
            <a:r>
              <a:rPr lang="en-US" smtClean="0">
                <a:solidFill>
                  <a:srgbClr val="FF0000"/>
                </a:solidFill>
              </a:rPr>
              <a:t>legally good</a:t>
            </a:r>
            <a:r>
              <a:rPr lang="en-US" smtClean="0"/>
              <a:t>” and </a:t>
            </a:r>
            <a:r>
              <a:rPr lang="en-US" smtClean="0">
                <a:solidFill>
                  <a:srgbClr val="FF0000"/>
                </a:solidFill>
              </a:rPr>
              <a:t>binding</a:t>
            </a:r>
            <a:r>
              <a:rPr lang="en-US" smtClean="0"/>
              <a:t> contract exists</a:t>
            </a:r>
          </a:p>
          <a:p>
            <a:pPr lvl="1" eaLnBrk="1" hangingPunct="1"/>
            <a:r>
              <a:rPr lang="en-US" smtClean="0"/>
              <a:t>Void – has no “legal effect” due to an </a:t>
            </a:r>
            <a:r>
              <a:rPr lang="en-US" smtClean="0">
                <a:solidFill>
                  <a:srgbClr val="FF0000"/>
                </a:solidFill>
              </a:rPr>
              <a:t>absence</a:t>
            </a:r>
            <a:r>
              <a:rPr lang="en-US" smtClean="0"/>
              <a:t> of one or more </a:t>
            </a:r>
            <a:r>
              <a:rPr lang="en-US" smtClean="0">
                <a:solidFill>
                  <a:srgbClr val="FF0000"/>
                </a:solidFill>
              </a:rPr>
              <a:t>of the elements</a:t>
            </a:r>
            <a:r>
              <a:rPr lang="en-US" smtClean="0"/>
              <a:t> of a contract</a:t>
            </a:r>
          </a:p>
          <a:p>
            <a:pPr lvl="1" eaLnBrk="1" hangingPunct="1"/>
            <a:r>
              <a:rPr lang="en-US" smtClean="0"/>
              <a:t>Unenforceable – </a:t>
            </a:r>
            <a:r>
              <a:rPr lang="en-US" smtClean="0">
                <a:solidFill>
                  <a:srgbClr val="FF0000"/>
                </a:solidFill>
              </a:rPr>
              <a:t>court will not uphold</a:t>
            </a:r>
            <a:r>
              <a:rPr lang="en-US" smtClean="0"/>
              <a:t> contract generally because of some rule of law, such as the statute of limitations.</a:t>
            </a: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p:txBody>
          <a:bodyPr/>
          <a:lstStyle/>
          <a:p>
            <a:pPr algn="ctr" eaLnBrk="1" hangingPunct="1"/>
            <a:r>
              <a:rPr lang="en-US" smtClean="0"/>
              <a:t>Characteristics of a Contract	</a:t>
            </a:r>
          </a:p>
        </p:txBody>
      </p:sp>
      <p:sp>
        <p:nvSpPr>
          <p:cNvPr id="34819" name="Rectangle 3"/>
          <p:cNvSpPr>
            <a:spLocks noGrp="1" noChangeArrowheads="1"/>
          </p:cNvSpPr>
          <p:nvPr>
            <p:ph type="body" idx="4294967295"/>
          </p:nvPr>
        </p:nvSpPr>
        <p:spPr>
          <a:xfrm>
            <a:off x="914400" y="1827213"/>
            <a:ext cx="7769225" cy="4878387"/>
          </a:xfrm>
        </p:spPr>
        <p:txBody>
          <a:bodyPr/>
          <a:lstStyle/>
          <a:p>
            <a:pPr marL="0" indent="0" eaLnBrk="1" hangingPunct="1">
              <a:buNone/>
            </a:pPr>
            <a:endParaRPr lang="en-US" sz="2500" dirty="0" smtClean="0"/>
          </a:p>
          <a:p>
            <a:pPr eaLnBrk="1" hangingPunct="1"/>
            <a:r>
              <a:rPr lang="en-US" sz="2500" dirty="0" smtClean="0"/>
              <a:t>Express </a:t>
            </a:r>
            <a:r>
              <a:rPr lang="en-US" sz="2500" dirty="0" smtClean="0"/>
              <a:t>or Implied</a:t>
            </a:r>
          </a:p>
          <a:p>
            <a:pPr lvl="1" eaLnBrk="1" hangingPunct="1"/>
            <a:r>
              <a:rPr lang="en-US" sz="2100" dirty="0" smtClean="0"/>
              <a:t>An </a:t>
            </a:r>
            <a:r>
              <a:rPr lang="en-US" sz="2100" dirty="0" smtClean="0">
                <a:solidFill>
                  <a:srgbClr val="FF0000"/>
                </a:solidFill>
              </a:rPr>
              <a:t>express contract</a:t>
            </a:r>
            <a:r>
              <a:rPr lang="en-US" sz="2100" dirty="0" smtClean="0"/>
              <a:t> is stated in </a:t>
            </a:r>
            <a:r>
              <a:rPr lang="en-US" sz="2100" dirty="0" smtClean="0">
                <a:solidFill>
                  <a:srgbClr val="FF0000"/>
                </a:solidFill>
              </a:rPr>
              <a:t>words</a:t>
            </a:r>
            <a:r>
              <a:rPr lang="en-US" sz="2100" dirty="0" smtClean="0"/>
              <a:t> and may be either oral or written.</a:t>
            </a:r>
          </a:p>
          <a:p>
            <a:pPr lvl="1" eaLnBrk="1" hangingPunct="1"/>
            <a:r>
              <a:rPr lang="en-US" sz="2100" dirty="0" smtClean="0"/>
              <a:t>An </a:t>
            </a:r>
            <a:r>
              <a:rPr lang="en-US" sz="2100" dirty="0" smtClean="0">
                <a:solidFill>
                  <a:srgbClr val="FF0000"/>
                </a:solidFill>
              </a:rPr>
              <a:t>implied contract</a:t>
            </a:r>
            <a:r>
              <a:rPr lang="en-US" sz="2100" dirty="0" smtClean="0"/>
              <a:t> comes about from </a:t>
            </a:r>
            <a:r>
              <a:rPr lang="en-US" sz="2100" dirty="0" smtClean="0">
                <a:solidFill>
                  <a:srgbClr val="FF0000"/>
                </a:solidFill>
              </a:rPr>
              <a:t>actions</a:t>
            </a:r>
            <a:r>
              <a:rPr lang="en-US" sz="2100" dirty="0" smtClean="0"/>
              <a:t> of the parties.</a:t>
            </a:r>
          </a:p>
          <a:p>
            <a:pPr eaLnBrk="1" hangingPunct="1"/>
            <a:endParaRPr lang="en-US" sz="2500" dirty="0" smtClean="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p:txBody>
          <a:bodyPr/>
          <a:lstStyle/>
          <a:p>
            <a:pPr algn="ctr" eaLnBrk="1" hangingPunct="1"/>
            <a:r>
              <a:rPr lang="en-US" smtClean="0"/>
              <a:t>Breach of Contract</a:t>
            </a:r>
          </a:p>
        </p:txBody>
      </p:sp>
      <p:sp>
        <p:nvSpPr>
          <p:cNvPr id="35843" name="Rectangle 3"/>
          <p:cNvSpPr>
            <a:spLocks noGrp="1" noChangeArrowheads="1"/>
          </p:cNvSpPr>
          <p:nvPr>
            <p:ph type="body" idx="4294967295"/>
          </p:nvPr>
        </p:nvSpPr>
        <p:spPr>
          <a:xfrm>
            <a:off x="1295400" y="1827213"/>
            <a:ext cx="7388225" cy="4344987"/>
          </a:xfrm>
        </p:spPr>
        <p:txBody>
          <a:bodyPr/>
          <a:lstStyle/>
          <a:p>
            <a:pPr eaLnBrk="1" hangingPunct="1"/>
            <a:r>
              <a:rPr lang="en-US" dirty="0" smtClean="0"/>
              <a:t>A breach of contract occurs when one party </a:t>
            </a:r>
            <a:r>
              <a:rPr lang="en-US" dirty="0" smtClean="0">
                <a:solidFill>
                  <a:srgbClr val="FF0000"/>
                </a:solidFill>
              </a:rPr>
              <a:t>fails to perform the duties</a:t>
            </a:r>
            <a:r>
              <a:rPr lang="en-US" dirty="0" smtClean="0"/>
              <a:t> set out in the </a:t>
            </a:r>
            <a:r>
              <a:rPr lang="en-US" dirty="0" smtClean="0">
                <a:solidFill>
                  <a:srgbClr val="FF0000"/>
                </a:solidFill>
              </a:rPr>
              <a:t>terms of the agreement</a:t>
            </a:r>
            <a:r>
              <a:rPr lang="en-US" dirty="0" smtClean="0"/>
              <a:t>.</a:t>
            </a:r>
          </a:p>
          <a:p>
            <a:pPr lvl="1" eaLnBrk="1" hangingPunct="1"/>
            <a:r>
              <a:rPr lang="en-US" dirty="0" smtClean="0"/>
              <a:t>Most contracts are usually breached </a:t>
            </a:r>
            <a:r>
              <a:rPr lang="en-US" dirty="0" smtClean="0">
                <a:solidFill>
                  <a:srgbClr val="FF0000"/>
                </a:solidFill>
              </a:rPr>
              <a:t>after</a:t>
            </a:r>
            <a:r>
              <a:rPr lang="en-US" dirty="0" smtClean="0"/>
              <a:t> the performance date</a:t>
            </a:r>
            <a:r>
              <a:rPr lang="en-US" dirty="0" smtClean="0"/>
              <a:t>.</a:t>
            </a:r>
            <a:endParaRPr lang="en-US" dirty="0" smtClean="0"/>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p:txBody>
          <a:bodyPr/>
          <a:lstStyle/>
          <a:p>
            <a:pPr algn="ctr" eaLnBrk="1" hangingPunct="1"/>
            <a:r>
              <a:rPr lang="en-US" smtClean="0"/>
              <a:t>What Happens After Breach?	</a:t>
            </a:r>
          </a:p>
        </p:txBody>
      </p:sp>
      <p:sp>
        <p:nvSpPr>
          <p:cNvPr id="37891" name="Rectangle 3"/>
          <p:cNvSpPr>
            <a:spLocks noGrp="1" noChangeArrowheads="1"/>
          </p:cNvSpPr>
          <p:nvPr>
            <p:ph type="body" idx="4294967295"/>
          </p:nvPr>
        </p:nvSpPr>
        <p:spPr>
          <a:xfrm>
            <a:off x="990600" y="1827213"/>
            <a:ext cx="7693025" cy="4114800"/>
          </a:xfrm>
        </p:spPr>
        <p:txBody>
          <a:bodyPr/>
          <a:lstStyle/>
          <a:p>
            <a:pPr marL="552450" indent="-552450" eaLnBrk="1" hangingPunct="1">
              <a:lnSpc>
                <a:spcPct val="90000"/>
              </a:lnSpc>
            </a:pPr>
            <a:r>
              <a:rPr lang="en-US" smtClean="0"/>
              <a:t>When a contract is breached, the injured party has </a:t>
            </a:r>
            <a:r>
              <a:rPr lang="en-US" smtClean="0">
                <a:solidFill>
                  <a:srgbClr val="FF0000"/>
                </a:solidFill>
              </a:rPr>
              <a:t>a choice of remedies</a:t>
            </a:r>
            <a:r>
              <a:rPr lang="en-US" smtClean="0"/>
              <a:t>.  </a:t>
            </a:r>
          </a:p>
          <a:p>
            <a:pPr marL="933450" lvl="1" indent="-476250" eaLnBrk="1" hangingPunct="1">
              <a:lnSpc>
                <a:spcPct val="90000"/>
              </a:lnSpc>
            </a:pPr>
            <a:r>
              <a:rPr lang="en-US" smtClean="0"/>
              <a:t>A remedy is a </a:t>
            </a:r>
            <a:r>
              <a:rPr lang="en-US" smtClean="0">
                <a:solidFill>
                  <a:srgbClr val="FF0000"/>
                </a:solidFill>
              </a:rPr>
              <a:t>legal means</a:t>
            </a:r>
            <a:r>
              <a:rPr lang="en-US" smtClean="0"/>
              <a:t> of enforcing a right or correcting a wrong.  </a:t>
            </a:r>
          </a:p>
          <a:p>
            <a:pPr marL="933450" lvl="1" indent="-476250" eaLnBrk="1" hangingPunct="1">
              <a:lnSpc>
                <a:spcPct val="90000"/>
              </a:lnSpc>
            </a:pPr>
            <a:endParaRPr lang="en-US" smtClean="0"/>
          </a:p>
          <a:p>
            <a:pPr marL="552450" indent="-552450" eaLnBrk="1" hangingPunct="1">
              <a:lnSpc>
                <a:spcPct val="90000"/>
              </a:lnSpc>
            </a:pPr>
            <a:r>
              <a:rPr lang="en-US" smtClean="0"/>
              <a:t>Two remedies we’ll consider:</a:t>
            </a:r>
          </a:p>
          <a:p>
            <a:pPr marL="933450" lvl="1" indent="-476250" eaLnBrk="1" hangingPunct="1">
              <a:lnSpc>
                <a:spcPct val="90000"/>
              </a:lnSpc>
              <a:buFont typeface="Wingdings" pitchFamily="2" charset="2"/>
              <a:buAutoNum type="arabicPeriod"/>
            </a:pPr>
            <a:r>
              <a:rPr lang="en-US" smtClean="0"/>
              <a:t>Money Damages</a:t>
            </a:r>
          </a:p>
          <a:p>
            <a:pPr marL="933450" lvl="1" indent="-476250" eaLnBrk="1" hangingPunct="1">
              <a:lnSpc>
                <a:spcPct val="90000"/>
              </a:lnSpc>
              <a:buFont typeface="Wingdings" pitchFamily="2" charset="2"/>
              <a:buAutoNum type="arabicPeriod"/>
            </a:pPr>
            <a:r>
              <a:rPr lang="en-US" smtClean="0"/>
              <a:t>Equitable Remedies</a:t>
            </a:r>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p:txBody>
          <a:bodyPr/>
          <a:lstStyle/>
          <a:p>
            <a:pPr algn="ctr" eaLnBrk="1" hangingPunct="1"/>
            <a:r>
              <a:rPr lang="en-US" smtClean="0"/>
              <a:t>Money Damages</a:t>
            </a:r>
          </a:p>
        </p:txBody>
      </p:sp>
      <p:sp>
        <p:nvSpPr>
          <p:cNvPr id="38915" name="Rectangle 3"/>
          <p:cNvSpPr>
            <a:spLocks noGrp="1" noChangeArrowheads="1"/>
          </p:cNvSpPr>
          <p:nvPr>
            <p:ph type="body" idx="4294967295"/>
          </p:nvPr>
        </p:nvSpPr>
        <p:spPr>
          <a:xfrm>
            <a:off x="1066800" y="1827213"/>
            <a:ext cx="7616825" cy="4497387"/>
          </a:xfrm>
        </p:spPr>
        <p:txBody>
          <a:bodyPr/>
          <a:lstStyle/>
          <a:p>
            <a:pPr eaLnBrk="1" hangingPunct="1">
              <a:lnSpc>
                <a:spcPct val="90000"/>
              </a:lnSpc>
            </a:pPr>
            <a:r>
              <a:rPr lang="en-US" smtClean="0"/>
              <a:t>If you suffer a loss as the injured party, you may </a:t>
            </a:r>
            <a:r>
              <a:rPr lang="en-US" smtClean="0">
                <a:solidFill>
                  <a:srgbClr val="FF0000"/>
                </a:solidFill>
              </a:rPr>
              <a:t>sue for money damages</a:t>
            </a:r>
            <a:r>
              <a:rPr lang="en-US" smtClean="0"/>
              <a:t> resulting from the breach.</a:t>
            </a:r>
          </a:p>
          <a:p>
            <a:pPr eaLnBrk="1" hangingPunct="1">
              <a:lnSpc>
                <a:spcPct val="90000"/>
              </a:lnSpc>
            </a:pPr>
            <a:r>
              <a:rPr lang="en-US" smtClean="0"/>
              <a:t>The money damages should, by law, place you in the </a:t>
            </a:r>
            <a:r>
              <a:rPr lang="en-US" smtClean="0">
                <a:solidFill>
                  <a:srgbClr val="FF0000"/>
                </a:solidFill>
              </a:rPr>
              <a:t>position</a:t>
            </a:r>
            <a:r>
              <a:rPr lang="en-US" smtClean="0"/>
              <a:t> you would have been in if the contract had been carried out.  </a:t>
            </a:r>
          </a:p>
          <a:p>
            <a:pPr lvl="1" eaLnBrk="1" hangingPunct="1">
              <a:lnSpc>
                <a:spcPct val="90000"/>
              </a:lnSpc>
            </a:pPr>
            <a:r>
              <a:rPr lang="en-US" smtClean="0"/>
              <a:t>If you seek “</a:t>
            </a:r>
            <a:r>
              <a:rPr lang="en-US" smtClean="0">
                <a:solidFill>
                  <a:srgbClr val="FF0000"/>
                </a:solidFill>
              </a:rPr>
              <a:t>punitive</a:t>
            </a:r>
            <a:r>
              <a:rPr lang="en-US" smtClean="0"/>
              <a:t>” damages, you’re seeking damages </a:t>
            </a:r>
            <a:r>
              <a:rPr lang="en-US" smtClean="0">
                <a:solidFill>
                  <a:srgbClr val="FF0000"/>
                </a:solidFill>
              </a:rPr>
              <a:t>in excess</a:t>
            </a:r>
            <a:r>
              <a:rPr lang="en-US" smtClean="0"/>
              <a:t> of the loss to punish the defendant for their wrongful act.</a:t>
            </a: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pPr algn="ctr" eaLnBrk="1" hangingPunct="1"/>
            <a:r>
              <a:rPr lang="en-US" smtClean="0"/>
              <a:t>Equitable Remedies</a:t>
            </a:r>
          </a:p>
        </p:txBody>
      </p:sp>
      <p:sp>
        <p:nvSpPr>
          <p:cNvPr id="39939" name="Rectangle 3"/>
          <p:cNvSpPr>
            <a:spLocks noGrp="1" noChangeArrowheads="1"/>
          </p:cNvSpPr>
          <p:nvPr>
            <p:ph type="body" idx="4294967295"/>
          </p:nvPr>
        </p:nvSpPr>
        <p:spPr>
          <a:xfrm>
            <a:off x="1143000" y="1827213"/>
            <a:ext cx="7540625" cy="4344987"/>
          </a:xfrm>
        </p:spPr>
        <p:txBody>
          <a:bodyPr/>
          <a:lstStyle/>
          <a:p>
            <a:pPr marL="552450" indent="-552450" eaLnBrk="1" hangingPunct="1"/>
            <a:r>
              <a:rPr lang="en-US" smtClean="0"/>
              <a:t>Two equitable remedies:</a:t>
            </a:r>
          </a:p>
          <a:p>
            <a:pPr marL="933450" lvl="1" indent="-476250" eaLnBrk="1" hangingPunct="1">
              <a:buFont typeface="Wingdings" pitchFamily="2" charset="2"/>
              <a:buAutoNum type="arabicPeriod"/>
            </a:pPr>
            <a:endParaRPr lang="en-US" smtClean="0"/>
          </a:p>
          <a:p>
            <a:pPr marL="933450" lvl="1" indent="-476250" eaLnBrk="1" hangingPunct="1">
              <a:buFont typeface="Wingdings" pitchFamily="2" charset="2"/>
              <a:buAutoNum type="arabicPeriod"/>
            </a:pPr>
            <a:r>
              <a:rPr lang="en-US" smtClean="0">
                <a:solidFill>
                  <a:srgbClr val="FF0000"/>
                </a:solidFill>
              </a:rPr>
              <a:t>Specific Performance</a:t>
            </a:r>
            <a:r>
              <a:rPr lang="en-US" smtClean="0"/>
              <a:t>:  ask the court to order the other party to do specifically what he or she originally agreed to do.</a:t>
            </a:r>
          </a:p>
          <a:p>
            <a:pPr marL="933450" lvl="1" indent="-476250" eaLnBrk="1" hangingPunct="1">
              <a:buFont typeface="Wingdings" pitchFamily="2" charset="2"/>
              <a:buAutoNum type="arabicPeriod"/>
            </a:pPr>
            <a:endParaRPr lang="en-US" smtClean="0"/>
          </a:p>
          <a:p>
            <a:pPr marL="933450" lvl="1" indent="-476250" eaLnBrk="1" hangingPunct="1">
              <a:buFont typeface="Wingdings" pitchFamily="2" charset="2"/>
              <a:buAutoNum type="arabicPeriod"/>
            </a:pPr>
            <a:r>
              <a:rPr lang="en-US" smtClean="0">
                <a:solidFill>
                  <a:srgbClr val="FF0000"/>
                </a:solidFill>
              </a:rPr>
              <a:t>Injunction</a:t>
            </a:r>
            <a:r>
              <a:rPr lang="en-US" smtClean="0"/>
              <a:t>:  ask the court to is an order that prevents a party from an act of some sort.  </a:t>
            </a: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en-US" smtClean="0"/>
              <a:t>Partner Activity</a:t>
            </a:r>
          </a:p>
        </p:txBody>
      </p:sp>
      <p:sp>
        <p:nvSpPr>
          <p:cNvPr id="40963" name="Rectangle 3"/>
          <p:cNvSpPr>
            <a:spLocks noGrp="1" noChangeArrowheads="1"/>
          </p:cNvSpPr>
          <p:nvPr>
            <p:ph type="body" idx="1"/>
          </p:nvPr>
        </p:nvSpPr>
        <p:spPr/>
        <p:txBody>
          <a:bodyPr/>
          <a:lstStyle/>
          <a:p>
            <a:r>
              <a:rPr lang="en-US" smtClean="0"/>
              <a:t>Using </a:t>
            </a:r>
            <a:r>
              <a:rPr lang="en-US" smtClean="0">
                <a:hlinkClick r:id="rId2"/>
              </a:rPr>
              <a:t>www.google.com</a:t>
            </a:r>
            <a:r>
              <a:rPr lang="en-US" smtClean="0"/>
              <a:t>, key the search words “breached contract.”  </a:t>
            </a:r>
          </a:p>
          <a:p>
            <a:pPr lvl="1"/>
            <a:r>
              <a:rPr lang="en-US" smtClean="0"/>
              <a:t>Look through the returned search links and summarize a case on a separate sheet of notebook paper.  </a:t>
            </a:r>
          </a:p>
          <a:p>
            <a:pPr lvl="1"/>
            <a:r>
              <a:rPr lang="en-US" smtClean="0"/>
              <a:t>Be prepared to present your findings to the class. </a:t>
            </a:r>
          </a:p>
          <a:p>
            <a:pPr algn="ctr">
              <a:buFont typeface="Wingdings" pitchFamily="2" charset="2"/>
              <a:buNone/>
            </a:pPr>
            <a:r>
              <a:rPr lang="en-US" smtClean="0"/>
              <a:t>15 minutes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ctrTitle" idx="4294967295"/>
          </p:nvPr>
        </p:nvSpPr>
        <p:spPr>
          <a:xfrm>
            <a:off x="1443038" y="985838"/>
            <a:ext cx="7239000" cy="1444625"/>
          </a:xfrm>
        </p:spPr>
        <p:txBody>
          <a:bodyPr/>
          <a:lstStyle/>
          <a:p>
            <a:pPr algn="ctr" eaLnBrk="1" hangingPunct="1"/>
            <a:r>
              <a:rPr lang="en-US" sz="4000" smtClean="0"/>
              <a:t>Business Law Basics</a:t>
            </a:r>
          </a:p>
        </p:txBody>
      </p:sp>
      <p:sp>
        <p:nvSpPr>
          <p:cNvPr id="41987" name="Rectangle 5"/>
          <p:cNvSpPr>
            <a:spLocks noGrp="1" noChangeArrowheads="1"/>
          </p:cNvSpPr>
          <p:nvPr>
            <p:ph type="subTitle" idx="4294967295"/>
          </p:nvPr>
        </p:nvSpPr>
        <p:spPr>
          <a:xfrm>
            <a:off x="1219200" y="3427413"/>
            <a:ext cx="7462838" cy="1752600"/>
          </a:xfrm>
        </p:spPr>
        <p:txBody>
          <a:bodyPr/>
          <a:lstStyle/>
          <a:p>
            <a:pPr marL="0" indent="0" eaLnBrk="1" hangingPunct="1">
              <a:buFont typeface="Wingdings" pitchFamily="2" charset="2"/>
              <a:buNone/>
            </a:pPr>
            <a:r>
              <a:rPr lang="en-US" smtClean="0"/>
              <a:t>BRHS Business Education Department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pPr algn="ctr" eaLnBrk="1" hangingPunct="1"/>
            <a:r>
              <a:rPr lang="en-US" sz="3200" dirty="0" smtClean="0">
                <a:cs typeface="Times New Roman" pitchFamily="18" charset="0"/>
              </a:rPr>
              <a:t>Business Activities and </a:t>
            </a:r>
            <a:br>
              <a:rPr lang="en-US" sz="3200" dirty="0" smtClean="0">
                <a:cs typeface="Times New Roman" pitchFamily="18" charset="0"/>
              </a:rPr>
            </a:br>
            <a:r>
              <a:rPr lang="en-US" sz="3200" dirty="0" smtClean="0">
                <a:cs typeface="Times New Roman" pitchFamily="18" charset="0"/>
              </a:rPr>
              <a:t>the Legal Environment</a:t>
            </a:r>
          </a:p>
        </p:txBody>
      </p:sp>
      <p:sp>
        <p:nvSpPr>
          <p:cNvPr id="43011" name="Rectangle 3"/>
          <p:cNvSpPr>
            <a:spLocks noGrp="1" noChangeArrowheads="1"/>
          </p:cNvSpPr>
          <p:nvPr>
            <p:ph type="body" idx="4294967295"/>
          </p:nvPr>
        </p:nvSpPr>
        <p:spPr>
          <a:xfrm>
            <a:off x="990600" y="1676400"/>
            <a:ext cx="7769225" cy="4876800"/>
          </a:xfrm>
        </p:spPr>
        <p:txBody>
          <a:bodyPr/>
          <a:lstStyle/>
          <a:p>
            <a:pPr marL="552450" indent="-552450" eaLnBrk="1" hangingPunct="1">
              <a:lnSpc>
                <a:spcPct val="90000"/>
              </a:lnSpc>
            </a:pPr>
            <a:r>
              <a:rPr lang="en-US" dirty="0" smtClean="0">
                <a:solidFill>
                  <a:srgbClr val="FF0000"/>
                </a:solidFill>
              </a:rPr>
              <a:t>Law</a:t>
            </a:r>
            <a:r>
              <a:rPr lang="en-US" dirty="0" smtClean="0"/>
              <a:t> regulates many different areas of business.</a:t>
            </a:r>
          </a:p>
          <a:p>
            <a:pPr marL="552450" indent="-552450" eaLnBrk="1" hangingPunct="1">
              <a:lnSpc>
                <a:spcPct val="90000"/>
              </a:lnSpc>
            </a:pPr>
            <a:r>
              <a:rPr lang="en-US" dirty="0" smtClean="0"/>
              <a:t>Many </a:t>
            </a:r>
            <a:r>
              <a:rPr lang="en-US" dirty="0" smtClean="0"/>
              <a:t>different laws may affect a single business </a:t>
            </a:r>
            <a:r>
              <a:rPr lang="en-US" dirty="0" smtClean="0">
                <a:solidFill>
                  <a:srgbClr val="FF0000"/>
                </a:solidFill>
              </a:rPr>
              <a:t>transaction</a:t>
            </a:r>
            <a:r>
              <a:rPr lang="en-US" dirty="0" smtClean="0"/>
              <a:t>.</a:t>
            </a:r>
          </a:p>
          <a:p>
            <a:pPr marL="552450" indent="-552450" eaLnBrk="1" hangingPunct="1">
              <a:lnSpc>
                <a:spcPct val="90000"/>
              </a:lnSpc>
            </a:pPr>
            <a:r>
              <a:rPr lang="en-US" dirty="0" smtClean="0"/>
              <a:t>Two types of Law:</a:t>
            </a:r>
          </a:p>
          <a:p>
            <a:pPr marL="1333500" lvl="2" indent="-419100" eaLnBrk="1" hangingPunct="1">
              <a:lnSpc>
                <a:spcPct val="90000"/>
              </a:lnSpc>
              <a:buFont typeface="Wingdings" pitchFamily="2" charset="2"/>
              <a:buAutoNum type="arabicPeriod"/>
            </a:pPr>
            <a:r>
              <a:rPr lang="en-US" dirty="0" smtClean="0">
                <a:solidFill>
                  <a:srgbClr val="FF0000"/>
                </a:solidFill>
              </a:rPr>
              <a:t>Tort</a:t>
            </a:r>
            <a:r>
              <a:rPr lang="en-US" dirty="0" smtClean="0"/>
              <a:t> Law</a:t>
            </a:r>
          </a:p>
          <a:p>
            <a:pPr marL="1333500" lvl="2" indent="-419100" eaLnBrk="1" hangingPunct="1">
              <a:lnSpc>
                <a:spcPct val="90000"/>
              </a:lnSpc>
              <a:buFont typeface="Wingdings" pitchFamily="2" charset="2"/>
              <a:buAutoNum type="arabicPeriod"/>
            </a:pPr>
            <a:r>
              <a:rPr lang="en-US" dirty="0" smtClean="0">
                <a:solidFill>
                  <a:srgbClr val="FF0000"/>
                </a:solidFill>
              </a:rPr>
              <a:t>Criminal</a:t>
            </a:r>
            <a:r>
              <a:rPr lang="en-US" dirty="0" smtClean="0"/>
              <a:t> Law</a:t>
            </a:r>
          </a:p>
          <a:p>
            <a:pPr marL="552450" indent="-552450" eaLnBrk="1" hangingPunct="1">
              <a:lnSpc>
                <a:spcPct val="90000"/>
              </a:lnSpc>
              <a:buFont typeface="Wingdings" pitchFamily="2" charset="2"/>
              <a:buNone/>
            </a:pPr>
            <a:endParaRPr lang="en-US" dirty="0" smtClean="0"/>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pPr algn="ctr" eaLnBrk="1" hangingPunct="1"/>
            <a:r>
              <a:rPr lang="en-US" smtClean="0"/>
              <a:t>Basis of Tort Law</a:t>
            </a:r>
          </a:p>
        </p:txBody>
      </p:sp>
      <p:sp>
        <p:nvSpPr>
          <p:cNvPr id="44035" name="Rectangle 3"/>
          <p:cNvSpPr>
            <a:spLocks noGrp="1" noChangeArrowheads="1"/>
          </p:cNvSpPr>
          <p:nvPr>
            <p:ph type="body" idx="4294967295"/>
          </p:nvPr>
        </p:nvSpPr>
        <p:spPr>
          <a:xfrm>
            <a:off x="914400" y="1600200"/>
            <a:ext cx="8001000" cy="4649788"/>
          </a:xfrm>
        </p:spPr>
        <p:txBody>
          <a:bodyPr/>
          <a:lstStyle/>
          <a:p>
            <a:pPr eaLnBrk="1" hangingPunct="1">
              <a:lnSpc>
                <a:spcPct val="90000"/>
              </a:lnSpc>
            </a:pPr>
            <a:r>
              <a:rPr lang="en-US" smtClean="0"/>
              <a:t>Doing business today involves risks, both </a:t>
            </a:r>
            <a:r>
              <a:rPr lang="en-US" smtClean="0">
                <a:solidFill>
                  <a:srgbClr val="FF0000"/>
                </a:solidFill>
              </a:rPr>
              <a:t>legal and financial</a:t>
            </a:r>
            <a:r>
              <a:rPr lang="en-US" smtClean="0"/>
              <a:t>.</a:t>
            </a:r>
          </a:p>
          <a:p>
            <a:pPr eaLnBrk="1" hangingPunct="1">
              <a:lnSpc>
                <a:spcPct val="90000"/>
              </a:lnSpc>
            </a:pPr>
            <a:endParaRPr lang="en-US" smtClean="0"/>
          </a:p>
          <a:p>
            <a:pPr eaLnBrk="1" hangingPunct="1">
              <a:lnSpc>
                <a:spcPct val="90000"/>
              </a:lnSpc>
            </a:pPr>
            <a:r>
              <a:rPr lang="en-US" smtClean="0"/>
              <a:t>A tort is a </a:t>
            </a:r>
            <a:r>
              <a:rPr lang="en-US" smtClean="0">
                <a:solidFill>
                  <a:srgbClr val="FF0000"/>
                </a:solidFill>
              </a:rPr>
              <a:t>civil injury</a:t>
            </a:r>
            <a:r>
              <a:rPr lang="en-US" smtClean="0"/>
              <a:t> designed to provide </a:t>
            </a:r>
            <a:r>
              <a:rPr lang="en-US" smtClean="0">
                <a:solidFill>
                  <a:srgbClr val="FF0000"/>
                </a:solidFill>
              </a:rPr>
              <a:t>compensation</a:t>
            </a:r>
            <a:r>
              <a:rPr lang="en-US" smtClean="0"/>
              <a:t> for injury to a legally protected, tangible or intangible, interest.</a:t>
            </a:r>
          </a:p>
          <a:p>
            <a:pPr eaLnBrk="1" hangingPunct="1">
              <a:lnSpc>
                <a:spcPct val="90000"/>
              </a:lnSpc>
              <a:buFont typeface="Wingdings" pitchFamily="2" charset="2"/>
              <a:buNone/>
            </a:pPr>
            <a:endParaRPr lang="en-US" smtClean="0"/>
          </a:p>
          <a:p>
            <a:pPr eaLnBrk="1" hangingPunct="1">
              <a:lnSpc>
                <a:spcPct val="90000"/>
              </a:lnSpc>
            </a:pPr>
            <a:r>
              <a:rPr lang="en-US" smtClean="0"/>
              <a:t>There are </a:t>
            </a:r>
            <a:r>
              <a:rPr lang="en-US" smtClean="0">
                <a:solidFill>
                  <a:srgbClr val="FF0000"/>
                </a:solidFill>
              </a:rPr>
              <a:t>intentional</a:t>
            </a:r>
            <a:r>
              <a:rPr lang="en-US" smtClean="0"/>
              <a:t> and </a:t>
            </a:r>
            <a:r>
              <a:rPr lang="en-US" smtClean="0">
                <a:solidFill>
                  <a:srgbClr val="FF0000"/>
                </a:solidFill>
              </a:rPr>
              <a:t>unintentional</a:t>
            </a:r>
            <a:r>
              <a:rPr lang="en-US" smtClean="0"/>
              <a:t> (negligence) torts.</a:t>
            </a:r>
          </a:p>
          <a:p>
            <a:pPr eaLnBrk="1" hangingPunct="1">
              <a:lnSpc>
                <a:spcPct val="90000"/>
              </a:lnSpc>
            </a:pPr>
            <a:endParaRPr lang="en-US" smtClean="0"/>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90600" y="301625"/>
            <a:ext cx="7924800" cy="1143000"/>
          </a:xfrm>
        </p:spPr>
        <p:txBody>
          <a:bodyPr/>
          <a:lstStyle/>
          <a:p>
            <a:pPr eaLnBrk="1" hangingPunct="1"/>
            <a:r>
              <a:rPr lang="en-US" smtClean="0"/>
              <a:t>How Government Regulates Business</a:t>
            </a:r>
          </a:p>
        </p:txBody>
      </p:sp>
      <p:sp>
        <p:nvSpPr>
          <p:cNvPr id="7171" name="Rectangle 3"/>
          <p:cNvSpPr>
            <a:spLocks noGrp="1" noChangeArrowheads="1"/>
          </p:cNvSpPr>
          <p:nvPr>
            <p:ph type="body" idx="1"/>
          </p:nvPr>
        </p:nvSpPr>
        <p:spPr>
          <a:xfrm>
            <a:off x="685800" y="1827213"/>
            <a:ext cx="8229600" cy="4725987"/>
          </a:xfrm>
        </p:spPr>
        <p:txBody>
          <a:bodyPr/>
          <a:lstStyle/>
          <a:p>
            <a:pPr eaLnBrk="1" hangingPunct="1">
              <a:lnSpc>
                <a:spcPct val="90000"/>
              </a:lnSpc>
              <a:buFont typeface="Symbol" pitchFamily="18" charset="2"/>
              <a:buChar char=""/>
            </a:pPr>
            <a:r>
              <a:rPr lang="en-US" smtClean="0"/>
              <a:t>One of the most important roles of the government is to foster </a:t>
            </a:r>
            <a:r>
              <a:rPr lang="en-US" smtClean="0">
                <a:solidFill>
                  <a:srgbClr val="FF0000"/>
                </a:solidFill>
              </a:rPr>
              <a:t>economic success</a:t>
            </a:r>
            <a:r>
              <a:rPr lang="en-US" smtClean="0"/>
              <a:t> (help businesses make money).</a:t>
            </a:r>
          </a:p>
          <a:p>
            <a:pPr lvl="1" eaLnBrk="1" hangingPunct="1">
              <a:lnSpc>
                <a:spcPct val="90000"/>
              </a:lnSpc>
              <a:buFont typeface="Symbol" pitchFamily="18" charset="2"/>
              <a:buChar char=""/>
            </a:pPr>
            <a:r>
              <a:rPr lang="en-US" smtClean="0"/>
              <a:t>However, it also tries to aid in the quality of life of its citizens. </a:t>
            </a:r>
          </a:p>
          <a:p>
            <a:pPr lvl="1" eaLnBrk="1" hangingPunct="1">
              <a:lnSpc>
                <a:spcPct val="90000"/>
              </a:lnSpc>
              <a:buFont typeface="Symbol" pitchFamily="18" charset="2"/>
              <a:buChar char=""/>
            </a:pPr>
            <a:endParaRPr lang="en-US" smtClean="0"/>
          </a:p>
          <a:p>
            <a:pPr eaLnBrk="1" hangingPunct="1">
              <a:lnSpc>
                <a:spcPct val="90000"/>
              </a:lnSpc>
              <a:buFont typeface="Symbol" pitchFamily="18" charset="2"/>
              <a:buChar char=""/>
            </a:pPr>
            <a:r>
              <a:rPr lang="en-US" smtClean="0"/>
              <a:t>Governments must help ensure its people are not </a:t>
            </a:r>
            <a:r>
              <a:rPr lang="en-US" smtClean="0">
                <a:solidFill>
                  <a:srgbClr val="FF0000"/>
                </a:solidFill>
              </a:rPr>
              <a:t>abused</a:t>
            </a:r>
            <a:r>
              <a:rPr lang="en-US" smtClean="0"/>
              <a:t> by businesses</a:t>
            </a:r>
          </a:p>
          <a:p>
            <a:pPr lvl="1" eaLnBrk="1" hangingPunct="1">
              <a:lnSpc>
                <a:spcPct val="90000"/>
              </a:lnSpc>
              <a:buFont typeface="Symbol" pitchFamily="18" charset="2"/>
              <a:buChar char=""/>
            </a:pPr>
            <a:r>
              <a:rPr lang="en-US" smtClean="0"/>
              <a:t>To fulfill these duties, local, state, and federal governments pass laws to </a:t>
            </a:r>
            <a:r>
              <a:rPr lang="en-US" smtClean="0">
                <a:solidFill>
                  <a:srgbClr val="FF0000"/>
                </a:solidFill>
              </a:rPr>
              <a:t>promote</a:t>
            </a:r>
            <a:r>
              <a:rPr lang="en-US" smtClean="0"/>
              <a:t> and </a:t>
            </a:r>
            <a:r>
              <a:rPr lang="en-US" smtClean="0">
                <a:solidFill>
                  <a:srgbClr val="FF0000"/>
                </a:solidFill>
              </a:rPr>
              <a:t>regulate</a:t>
            </a:r>
            <a:r>
              <a:rPr lang="en-US" smtClean="0"/>
              <a:t> </a:t>
            </a:r>
            <a:r>
              <a:rPr lang="en-US" smtClean="0">
                <a:solidFill>
                  <a:srgbClr val="FF0000"/>
                </a:solidFill>
              </a:rPr>
              <a:t>business</a:t>
            </a:r>
          </a:p>
          <a:p>
            <a:pPr eaLnBrk="1" hangingPunct="1">
              <a:lnSpc>
                <a:spcPct val="90000"/>
              </a:lnSpc>
              <a:buFont typeface="Symbol" pitchFamily="18" charset="2"/>
              <a:buChar char=""/>
            </a:pPr>
            <a:endParaRPr lang="en-US" smtClean="0"/>
          </a:p>
        </p:txBody>
      </p:sp>
    </p:spTree>
  </p:cSld>
  <p:clrMapOvr>
    <a:masterClrMapping/>
  </p:clrMapOvr>
  <p:transition spd="slow">
    <p:cove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1371600" y="1219200"/>
            <a:ext cx="7313613" cy="1143000"/>
          </a:xfrm>
        </p:spPr>
        <p:txBody>
          <a:bodyPr/>
          <a:lstStyle/>
          <a:p>
            <a:pPr algn="ctr" eaLnBrk="1" hangingPunct="1"/>
            <a:r>
              <a:rPr lang="en-US" smtClean="0"/>
              <a:t>Unintentional Tort Law</a:t>
            </a:r>
          </a:p>
        </p:txBody>
      </p:sp>
      <p:sp>
        <p:nvSpPr>
          <p:cNvPr id="45059" name="Rectangle 3"/>
          <p:cNvSpPr>
            <a:spLocks noGrp="1" noChangeArrowheads="1"/>
          </p:cNvSpPr>
          <p:nvPr>
            <p:ph type="body" idx="4294967295"/>
          </p:nvPr>
        </p:nvSpPr>
        <p:spPr>
          <a:xfrm>
            <a:off x="914400" y="2590800"/>
            <a:ext cx="7769225" cy="3962400"/>
          </a:xfrm>
        </p:spPr>
        <p:txBody>
          <a:bodyPr/>
          <a:lstStyle/>
          <a:p>
            <a:pPr eaLnBrk="1" hangingPunct="1"/>
            <a:r>
              <a:rPr lang="en-US" smtClean="0"/>
              <a:t>Injury caused by a person’s </a:t>
            </a:r>
            <a:r>
              <a:rPr lang="en-US" smtClean="0">
                <a:solidFill>
                  <a:srgbClr val="FF0000"/>
                </a:solidFill>
              </a:rPr>
              <a:t>carelessness</a:t>
            </a:r>
            <a:r>
              <a:rPr lang="en-US" smtClean="0"/>
              <a:t> is known as </a:t>
            </a:r>
            <a:r>
              <a:rPr lang="en-US" smtClean="0">
                <a:solidFill>
                  <a:srgbClr val="FF0000"/>
                </a:solidFill>
              </a:rPr>
              <a:t>Negligence</a:t>
            </a:r>
          </a:p>
          <a:p>
            <a:pPr lvl="1" eaLnBrk="1" hangingPunct="1"/>
            <a:r>
              <a:rPr lang="en-US" smtClean="0"/>
              <a:t>Person does not </a:t>
            </a:r>
            <a:r>
              <a:rPr lang="en-US" smtClean="0">
                <a:solidFill>
                  <a:srgbClr val="FF0000"/>
                </a:solidFill>
              </a:rPr>
              <a:t>intend</a:t>
            </a:r>
            <a:r>
              <a:rPr lang="en-US" smtClean="0"/>
              <a:t> the consequences of the act or believes they will occur.</a:t>
            </a:r>
          </a:p>
        </p:txBody>
      </p:sp>
    </p:spTree>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1295400" y="990600"/>
            <a:ext cx="7313613" cy="1143000"/>
          </a:xfrm>
        </p:spPr>
        <p:txBody>
          <a:bodyPr/>
          <a:lstStyle/>
          <a:p>
            <a:pPr algn="ctr" eaLnBrk="1" hangingPunct="1"/>
            <a:r>
              <a:rPr lang="en-US" smtClean="0"/>
              <a:t>Unintentional Tort Law</a:t>
            </a:r>
          </a:p>
        </p:txBody>
      </p:sp>
      <p:sp>
        <p:nvSpPr>
          <p:cNvPr id="46083" name="Rectangle 3"/>
          <p:cNvSpPr>
            <a:spLocks noGrp="1" noChangeArrowheads="1"/>
          </p:cNvSpPr>
          <p:nvPr>
            <p:ph type="body" idx="4294967295"/>
          </p:nvPr>
        </p:nvSpPr>
        <p:spPr>
          <a:xfrm>
            <a:off x="914400" y="2590800"/>
            <a:ext cx="7769225" cy="3887788"/>
          </a:xfrm>
        </p:spPr>
        <p:txBody>
          <a:bodyPr/>
          <a:lstStyle/>
          <a:p>
            <a:pPr eaLnBrk="1" hangingPunct="1"/>
            <a:r>
              <a:rPr lang="en-US" smtClean="0"/>
              <a:t>Strict Liability</a:t>
            </a:r>
          </a:p>
          <a:p>
            <a:pPr lvl="1" eaLnBrk="1" hangingPunct="1"/>
            <a:r>
              <a:rPr lang="en-US" smtClean="0"/>
              <a:t>Some activities are so </a:t>
            </a:r>
            <a:r>
              <a:rPr lang="en-US" smtClean="0">
                <a:solidFill>
                  <a:srgbClr val="FF0000"/>
                </a:solidFill>
              </a:rPr>
              <a:t>dangerous</a:t>
            </a:r>
            <a:r>
              <a:rPr lang="en-US" smtClean="0"/>
              <a:t> the law will apply neither the principles of negligence nor the rules of intentional torts to them.  This is called </a:t>
            </a:r>
            <a:r>
              <a:rPr lang="en-US" smtClean="0">
                <a:solidFill>
                  <a:srgbClr val="FF0000"/>
                </a:solidFill>
              </a:rPr>
              <a:t>Strict Liability</a:t>
            </a:r>
            <a:r>
              <a:rPr lang="en-US" smtClean="0"/>
              <a:t> and the defendant is </a:t>
            </a:r>
            <a:r>
              <a:rPr lang="en-US" smtClean="0">
                <a:solidFill>
                  <a:srgbClr val="FF0000"/>
                </a:solidFill>
              </a:rPr>
              <a:t>guilty</a:t>
            </a:r>
            <a:r>
              <a:rPr lang="en-US" smtClean="0"/>
              <a:t> </a:t>
            </a:r>
            <a:r>
              <a:rPr lang="en-US" smtClean="0">
                <a:solidFill>
                  <a:srgbClr val="FF0000"/>
                </a:solidFill>
              </a:rPr>
              <a:t>regardless of intent or non-intent</a:t>
            </a:r>
            <a:r>
              <a:rPr lang="en-US" smtClean="0"/>
              <a:t>.  </a:t>
            </a:r>
          </a:p>
          <a:p>
            <a:pPr lvl="2" eaLnBrk="1" hangingPunct="1"/>
            <a:r>
              <a:rPr lang="en-US" smtClean="0"/>
              <a:t>I.E. using explosives, keeping wild animals, storing highly flammable liquids.</a:t>
            </a:r>
          </a:p>
          <a:p>
            <a:pPr eaLnBrk="1" hangingPunct="1"/>
            <a:endParaRPr lang="en-US" smtClean="0"/>
          </a:p>
          <a:p>
            <a:pPr eaLnBrk="1" hangingPunct="1"/>
            <a:endParaRPr lang="en-US" smtClean="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1447800" y="1219200"/>
            <a:ext cx="7313613" cy="1143000"/>
          </a:xfrm>
        </p:spPr>
        <p:txBody>
          <a:bodyPr/>
          <a:lstStyle/>
          <a:p>
            <a:pPr algn="ctr" eaLnBrk="1" hangingPunct="1"/>
            <a:r>
              <a:rPr lang="en-US" smtClean="0"/>
              <a:t>Unintentional Tort Law</a:t>
            </a:r>
          </a:p>
        </p:txBody>
      </p:sp>
      <p:sp>
        <p:nvSpPr>
          <p:cNvPr id="47107" name="Rectangle 3"/>
          <p:cNvSpPr>
            <a:spLocks noGrp="1" noChangeArrowheads="1"/>
          </p:cNvSpPr>
          <p:nvPr>
            <p:ph type="body" idx="4294967295"/>
          </p:nvPr>
        </p:nvSpPr>
        <p:spPr>
          <a:xfrm>
            <a:off x="1295400" y="2590800"/>
            <a:ext cx="7391400" cy="4114800"/>
          </a:xfrm>
        </p:spPr>
        <p:txBody>
          <a:bodyPr/>
          <a:lstStyle/>
          <a:p>
            <a:pPr eaLnBrk="1" hangingPunct="1"/>
            <a:r>
              <a:rPr lang="en-US" sz="2500" smtClean="0"/>
              <a:t>Strict Liability – Product Liability</a:t>
            </a:r>
          </a:p>
          <a:p>
            <a:pPr lvl="1" eaLnBrk="1" hangingPunct="1"/>
            <a:r>
              <a:rPr lang="en-US" sz="2100" smtClean="0"/>
              <a:t>In recent years, the doctrine of strict liability has been applied to </a:t>
            </a:r>
            <a:r>
              <a:rPr lang="en-US" sz="2100" smtClean="0">
                <a:solidFill>
                  <a:srgbClr val="FF0000"/>
                </a:solidFill>
              </a:rPr>
              <a:t>product liability</a:t>
            </a:r>
            <a:r>
              <a:rPr lang="en-US" sz="2100" smtClean="0"/>
              <a:t> cases.  When people are injured from </a:t>
            </a:r>
            <a:r>
              <a:rPr lang="en-US" sz="2100" smtClean="0">
                <a:solidFill>
                  <a:srgbClr val="FF0000"/>
                </a:solidFill>
              </a:rPr>
              <a:t>defects in products</a:t>
            </a:r>
            <a:r>
              <a:rPr lang="en-US" sz="2100" smtClean="0"/>
              <a:t> that they bought in the marketplace, the firm manufacturing the products is liable for injuries, regardless of </a:t>
            </a:r>
            <a:r>
              <a:rPr lang="en-US" sz="2100" smtClean="0">
                <a:solidFill>
                  <a:srgbClr val="FF0000"/>
                </a:solidFill>
              </a:rPr>
              <a:t>fault</a:t>
            </a:r>
            <a:r>
              <a:rPr lang="en-US" sz="2100" smtClean="0"/>
              <a:t>.  </a:t>
            </a:r>
          </a:p>
          <a:p>
            <a:pPr lvl="1" eaLnBrk="1" hangingPunct="1"/>
            <a:r>
              <a:rPr lang="en-US" sz="2100" smtClean="0"/>
              <a:t>Manufacturers, sellers, and suppliers of goods can all be held responsible.</a:t>
            </a:r>
          </a:p>
          <a:p>
            <a:pPr lvl="1" eaLnBrk="1" hangingPunct="1">
              <a:buFont typeface="Wingdings" pitchFamily="2" charset="2"/>
              <a:buNone/>
            </a:pPr>
            <a:r>
              <a:rPr lang="en-US" sz="2100" smtClean="0"/>
              <a:t>			</a:t>
            </a:r>
          </a:p>
        </p:txBody>
      </p:sp>
    </p:spTree>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Grp="1" noChangeArrowheads="1"/>
          </p:cNvSpPr>
          <p:nvPr>
            <p:ph type="ctrTitle"/>
          </p:nvPr>
        </p:nvSpPr>
        <p:spPr/>
        <p:txBody>
          <a:bodyPr/>
          <a:lstStyle/>
          <a:p>
            <a:pPr algn="ctr" eaLnBrk="1" hangingPunct="1"/>
            <a:r>
              <a:rPr lang="en-US" smtClean="0"/>
              <a:t>Environmental Law </a:t>
            </a:r>
          </a:p>
        </p:txBody>
      </p:sp>
      <p:sp>
        <p:nvSpPr>
          <p:cNvPr id="48131" name="Rectangle 5"/>
          <p:cNvSpPr>
            <a:spLocks noGrp="1" noChangeArrowheads="1"/>
          </p:cNvSpPr>
          <p:nvPr>
            <p:ph type="subTitle" idx="1"/>
          </p:nvPr>
        </p:nvSpPr>
        <p:spPr/>
        <p:txBody>
          <a:bodyPr/>
          <a:lstStyle/>
          <a:p>
            <a:pPr algn="ctr" eaLnBrk="1" hangingPunct="1">
              <a:buFont typeface="Wingdings" pitchFamily="2" charset="2"/>
              <a:buNone/>
            </a:pPr>
            <a:r>
              <a:rPr lang="en-US" smtClean="0"/>
              <a:t>BRHS Business Education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066800" y="301625"/>
            <a:ext cx="7772400" cy="1143000"/>
          </a:xfrm>
        </p:spPr>
        <p:txBody>
          <a:bodyPr/>
          <a:lstStyle/>
          <a:p>
            <a:pPr eaLnBrk="1" hangingPunct="1"/>
            <a:r>
              <a:rPr lang="en-US" sz="3200" smtClean="0"/>
              <a:t>Structural Overview of Environmental Law</a:t>
            </a:r>
          </a:p>
        </p:txBody>
      </p:sp>
      <p:pic>
        <p:nvPicPr>
          <p:cNvPr id="49155" name="Picture 5" descr="big globe"/>
          <p:cNvPicPr>
            <a:picLocks noChangeAspect="1" noChangeArrowheads="1"/>
          </p:cNvPicPr>
          <p:nvPr/>
        </p:nvPicPr>
        <p:blipFill>
          <a:blip r:embed="rId2">
            <a:clrChange>
              <a:clrFrom>
                <a:srgbClr val="010101"/>
              </a:clrFrom>
              <a:clrTo>
                <a:srgbClr val="010101">
                  <a:alpha val="0"/>
                </a:srgbClr>
              </a:clrTo>
            </a:clrChange>
            <a:extLst>
              <a:ext uri="{28A0092B-C50C-407E-A947-70E740481C1C}">
                <a14:useLocalDpi xmlns:a14="http://schemas.microsoft.com/office/drawing/2010/main" val="0"/>
              </a:ext>
            </a:extLst>
          </a:blip>
          <a:srcRect l="18987" r="17722" b="7594"/>
          <a:stretch>
            <a:fillRect/>
          </a:stretch>
        </p:blipFill>
        <p:spPr bwMode="auto">
          <a:xfrm>
            <a:off x="2133600" y="1447800"/>
            <a:ext cx="4953000" cy="482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eaLnBrk="1" hangingPunct="1"/>
            <a:r>
              <a:rPr lang="en-US" smtClean="0"/>
              <a:t>Targets of Environmental Laws:</a:t>
            </a:r>
            <a:br>
              <a:rPr lang="en-US" smtClean="0"/>
            </a:br>
            <a:r>
              <a:rPr lang="en-US" sz="2400" smtClean="0"/>
              <a:t>Who or what gets regulated?</a:t>
            </a:r>
          </a:p>
        </p:txBody>
      </p:sp>
      <p:sp>
        <p:nvSpPr>
          <p:cNvPr id="50179" name="Rectangle 3"/>
          <p:cNvSpPr>
            <a:spLocks noGrp="1" noChangeArrowheads="1"/>
          </p:cNvSpPr>
          <p:nvPr>
            <p:ph type="body" idx="1"/>
          </p:nvPr>
        </p:nvSpPr>
        <p:spPr>
          <a:xfrm>
            <a:off x="1066800" y="2362200"/>
            <a:ext cx="4649788" cy="4114800"/>
          </a:xfrm>
        </p:spPr>
        <p:txBody>
          <a:bodyPr/>
          <a:lstStyle/>
          <a:p>
            <a:pPr eaLnBrk="1" hangingPunct="1"/>
            <a:r>
              <a:rPr lang="en-US" smtClean="0">
                <a:solidFill>
                  <a:srgbClr val="FF0000"/>
                </a:solidFill>
              </a:rPr>
              <a:t>Products </a:t>
            </a:r>
          </a:p>
          <a:p>
            <a:pPr eaLnBrk="1" hangingPunct="1"/>
            <a:r>
              <a:rPr lang="en-US" smtClean="0">
                <a:solidFill>
                  <a:srgbClr val="FF0000"/>
                </a:solidFill>
              </a:rPr>
              <a:t>Pollutants</a:t>
            </a:r>
          </a:p>
          <a:p>
            <a:pPr eaLnBrk="1" hangingPunct="1"/>
            <a:r>
              <a:rPr lang="en-US" smtClean="0">
                <a:solidFill>
                  <a:srgbClr val="FF0000"/>
                </a:solidFill>
              </a:rPr>
              <a:t>Industrial Facilities</a:t>
            </a:r>
          </a:p>
          <a:p>
            <a:pPr eaLnBrk="1" hangingPunct="1"/>
            <a:r>
              <a:rPr lang="en-US" smtClean="0">
                <a:solidFill>
                  <a:srgbClr val="FF0000"/>
                </a:solidFill>
              </a:rPr>
              <a:t>Individuals</a:t>
            </a:r>
          </a:p>
          <a:p>
            <a:pPr eaLnBrk="1" hangingPunct="1"/>
            <a:r>
              <a:rPr lang="en-US" smtClean="0">
                <a:solidFill>
                  <a:srgbClr val="FF0000"/>
                </a:solidFill>
              </a:rPr>
              <a:t>Land Uses</a:t>
            </a:r>
          </a:p>
          <a:p>
            <a:pPr eaLnBrk="1" hangingPunct="1">
              <a:buFont typeface="Wingdings" pitchFamily="2" charset="2"/>
              <a:buNone/>
            </a:pPr>
            <a:endParaRPr lang="en-US" smtClean="0"/>
          </a:p>
        </p:txBody>
      </p:sp>
      <p:sp>
        <p:nvSpPr>
          <p:cNvPr id="50180" name="AutoShape 4"/>
          <p:cNvSpPr>
            <a:spLocks noChangeArrowheads="1"/>
          </p:cNvSpPr>
          <p:nvPr/>
        </p:nvSpPr>
        <p:spPr bwMode="auto">
          <a:xfrm>
            <a:off x="5638800" y="2209800"/>
            <a:ext cx="3505200" cy="3276600"/>
          </a:xfrm>
          <a:custGeom>
            <a:avLst/>
            <a:gdLst>
              <a:gd name="T0" fmla="*/ 284408033 w 21600"/>
              <a:gd name="T1" fmla="*/ 0 h 21600"/>
              <a:gd name="T2" fmla="*/ 83294749 w 21600"/>
              <a:gd name="T3" fmla="*/ 72784511 h 21600"/>
              <a:gd name="T4" fmla="*/ 0 w 21600"/>
              <a:gd name="T5" fmla="*/ 248521008 h 21600"/>
              <a:gd name="T6" fmla="*/ 83294749 w 21600"/>
              <a:gd name="T7" fmla="*/ 424257505 h 21600"/>
              <a:gd name="T8" fmla="*/ 284408033 w 21600"/>
              <a:gd name="T9" fmla="*/ 497042017 h 21600"/>
              <a:gd name="T10" fmla="*/ 485521318 w 21600"/>
              <a:gd name="T11" fmla="*/ 424257505 h 21600"/>
              <a:gd name="T12" fmla="*/ 568816067 w 21600"/>
              <a:gd name="T13" fmla="*/ 248521008 h 21600"/>
              <a:gd name="T14" fmla="*/ 485521318 w 21600"/>
              <a:gd name="T15" fmla="*/ 72784511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CC0000"/>
          </a:solidFill>
          <a:ln w="9525">
            <a:solidFill>
              <a:schemeClr val="tx1"/>
            </a:solidFill>
            <a:miter lim="800000"/>
            <a:headEnd/>
            <a:tailEnd/>
          </a:ln>
        </p:spPr>
        <p:txBody>
          <a:bodyPr wrap="none" anchor="ctr"/>
          <a:lstStyle/>
          <a:p>
            <a:endParaRPr lang="en-US"/>
          </a:p>
        </p:txBody>
      </p:sp>
      <p:grpSp>
        <p:nvGrpSpPr>
          <p:cNvPr id="50181" name="Group 5"/>
          <p:cNvGrpSpPr>
            <a:grpSpLocks/>
          </p:cNvGrpSpPr>
          <p:nvPr/>
        </p:nvGrpSpPr>
        <p:grpSpPr bwMode="auto">
          <a:xfrm rot="275753">
            <a:off x="5638800" y="3810000"/>
            <a:ext cx="1676400" cy="1981200"/>
            <a:chOff x="3552" y="2352"/>
            <a:chExt cx="1056" cy="1248"/>
          </a:xfrm>
        </p:grpSpPr>
        <p:sp>
          <p:nvSpPr>
            <p:cNvPr id="50182" name="Line 6"/>
            <p:cNvSpPr>
              <a:spLocks noChangeShapeType="1"/>
            </p:cNvSpPr>
            <p:nvPr/>
          </p:nvSpPr>
          <p:spPr bwMode="auto">
            <a:xfrm flipV="1">
              <a:off x="4032" y="2544"/>
              <a:ext cx="576" cy="1056"/>
            </a:xfrm>
            <a:prstGeom prst="line">
              <a:avLst/>
            </a:prstGeom>
            <a:noFill/>
            <a:ln w="38100">
              <a:solidFill>
                <a:srgbClr val="090807"/>
              </a:solidFill>
              <a:miter lim="800000"/>
              <a:headEnd/>
              <a:tailEnd type="stealth" w="lg" len="lg"/>
            </a:ln>
            <a:extLst>
              <a:ext uri="{909E8E84-426E-40DD-AFC4-6F175D3DCCD1}">
                <a14:hiddenFill xmlns:a14="http://schemas.microsoft.com/office/drawing/2010/main">
                  <a:noFill/>
                </a14:hiddenFill>
              </a:ext>
            </a:extLst>
          </p:spPr>
          <p:txBody>
            <a:bodyPr wrap="none"/>
            <a:lstStyle/>
            <a:p>
              <a:endParaRPr lang="en-US"/>
            </a:p>
          </p:txBody>
        </p:sp>
        <p:sp>
          <p:nvSpPr>
            <p:cNvPr id="50183" name="Line 7"/>
            <p:cNvSpPr>
              <a:spLocks noChangeShapeType="1"/>
            </p:cNvSpPr>
            <p:nvPr/>
          </p:nvSpPr>
          <p:spPr bwMode="auto">
            <a:xfrm flipV="1">
              <a:off x="3552" y="2448"/>
              <a:ext cx="912" cy="816"/>
            </a:xfrm>
            <a:prstGeom prst="line">
              <a:avLst/>
            </a:prstGeom>
            <a:noFill/>
            <a:ln w="38100">
              <a:solidFill>
                <a:srgbClr val="090807"/>
              </a:solidFill>
              <a:miter lim="800000"/>
              <a:headEnd/>
              <a:tailEnd type="stealth" w="lg" len="lg"/>
            </a:ln>
            <a:extLst>
              <a:ext uri="{909E8E84-426E-40DD-AFC4-6F175D3DCCD1}">
                <a14:hiddenFill xmlns:a14="http://schemas.microsoft.com/office/drawing/2010/main">
                  <a:noFill/>
                </a14:hiddenFill>
              </a:ext>
            </a:extLst>
          </p:spPr>
          <p:txBody>
            <a:bodyPr wrap="none"/>
            <a:lstStyle/>
            <a:p>
              <a:endParaRPr lang="en-US"/>
            </a:p>
          </p:txBody>
        </p:sp>
        <p:sp>
          <p:nvSpPr>
            <p:cNvPr id="50184" name="Line 8"/>
            <p:cNvSpPr>
              <a:spLocks noChangeShapeType="1"/>
            </p:cNvSpPr>
            <p:nvPr/>
          </p:nvSpPr>
          <p:spPr bwMode="auto">
            <a:xfrm flipV="1">
              <a:off x="3888" y="2352"/>
              <a:ext cx="720" cy="960"/>
            </a:xfrm>
            <a:prstGeom prst="line">
              <a:avLst/>
            </a:prstGeom>
            <a:noFill/>
            <a:ln w="38100">
              <a:solidFill>
                <a:srgbClr val="090807"/>
              </a:solidFill>
              <a:miter lim="800000"/>
              <a:headEnd/>
              <a:tailEnd type="stealth" w="lg" len="lg"/>
            </a:ln>
            <a:extLst>
              <a:ext uri="{909E8E84-426E-40DD-AFC4-6F175D3DCCD1}">
                <a14:hiddenFill xmlns:a14="http://schemas.microsoft.com/office/drawing/2010/main">
                  <a:noFill/>
                </a14:hiddenFill>
              </a:ext>
            </a:extLst>
          </p:spPr>
          <p:txBody>
            <a:bodyPr wrap="none"/>
            <a:lstStyle/>
            <a:p>
              <a:endParaRPr lang="en-US"/>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eaLnBrk="1" hangingPunct="1"/>
            <a:r>
              <a:rPr lang="en-US" smtClean="0"/>
              <a:t>Federal Environmental Statutes</a:t>
            </a:r>
          </a:p>
        </p:txBody>
      </p:sp>
      <p:sp>
        <p:nvSpPr>
          <p:cNvPr id="52227" name="Rectangle 3"/>
          <p:cNvSpPr>
            <a:spLocks noGrp="1" noChangeArrowheads="1"/>
          </p:cNvSpPr>
          <p:nvPr>
            <p:ph type="body" idx="1"/>
          </p:nvPr>
        </p:nvSpPr>
        <p:spPr>
          <a:xfrm>
            <a:off x="838200" y="1827213"/>
            <a:ext cx="7845425" cy="4497387"/>
          </a:xfrm>
        </p:spPr>
        <p:txBody>
          <a:bodyPr/>
          <a:lstStyle/>
          <a:p>
            <a:pPr eaLnBrk="1" hangingPunct="1">
              <a:lnSpc>
                <a:spcPct val="90000"/>
              </a:lnSpc>
            </a:pPr>
            <a:r>
              <a:rPr lang="en-US" smtClean="0"/>
              <a:t>Clean Air Act </a:t>
            </a:r>
          </a:p>
          <a:p>
            <a:pPr lvl="1" eaLnBrk="1" hangingPunct="1">
              <a:lnSpc>
                <a:spcPct val="90000"/>
              </a:lnSpc>
            </a:pPr>
            <a:r>
              <a:rPr lang="en-US" sz="2600" smtClean="0"/>
              <a:t>To control </a:t>
            </a:r>
            <a:r>
              <a:rPr lang="en-US" sz="2600" smtClean="0">
                <a:solidFill>
                  <a:srgbClr val="FF0000"/>
                </a:solidFill>
              </a:rPr>
              <a:t>air pollution</a:t>
            </a:r>
            <a:r>
              <a:rPr lang="en-US" sz="2600" smtClean="0"/>
              <a:t> by instituting point source controls and establishing maximum </a:t>
            </a:r>
            <a:r>
              <a:rPr lang="en-US" sz="2600" smtClean="0">
                <a:solidFill>
                  <a:srgbClr val="FF0000"/>
                </a:solidFill>
              </a:rPr>
              <a:t>pollutant levels </a:t>
            </a:r>
            <a:r>
              <a:rPr lang="en-US" sz="2600" smtClean="0"/>
              <a:t>for the ambient air. </a:t>
            </a:r>
          </a:p>
          <a:p>
            <a:pPr eaLnBrk="1" hangingPunct="1">
              <a:lnSpc>
                <a:spcPct val="90000"/>
              </a:lnSpc>
            </a:pPr>
            <a:r>
              <a:rPr lang="en-US" smtClean="0"/>
              <a:t>Clean Water Act</a:t>
            </a:r>
          </a:p>
          <a:p>
            <a:pPr lvl="1" eaLnBrk="1" hangingPunct="1">
              <a:lnSpc>
                <a:spcPct val="90000"/>
              </a:lnSpc>
            </a:pPr>
            <a:r>
              <a:rPr lang="en-US" smtClean="0"/>
              <a:t>The stated objective of the Clean Water Act is to restore and maintain the </a:t>
            </a:r>
            <a:r>
              <a:rPr lang="en-US" smtClean="0">
                <a:solidFill>
                  <a:srgbClr val="FF0000"/>
                </a:solidFill>
              </a:rPr>
              <a:t>chemical, physical, and biological </a:t>
            </a:r>
            <a:r>
              <a:rPr lang="en-US" smtClean="0"/>
              <a:t>integrity of the Nation’s waters. </a:t>
            </a:r>
            <a:r>
              <a:rPr lang="en-US" smtClean="0">
                <a:solidFill>
                  <a:srgbClr val="0000FF"/>
                </a:solidFill>
                <a:hlinkClick r:id="rId2"/>
              </a:rPr>
              <a:t>Why should you care?</a:t>
            </a:r>
            <a:endParaRPr lang="en-US" sz="3300" smtClean="0">
              <a:solidFill>
                <a:srgbClr val="0000FF"/>
              </a:solidFill>
            </a:endParaRPr>
          </a:p>
          <a:p>
            <a:pPr eaLnBrk="1" hangingPunct="1">
              <a:lnSpc>
                <a:spcPct val="90000"/>
              </a:lnSpc>
            </a:pPr>
            <a:endParaRPr lang="en-US" smtClean="0">
              <a:solidFill>
                <a:srgbClr val="0000FF"/>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eaLnBrk="1" hangingPunct="1"/>
            <a:r>
              <a:rPr lang="en-US" sz="3200" smtClean="0"/>
              <a:t>Federal Environmental Statutes Cont…</a:t>
            </a:r>
          </a:p>
        </p:txBody>
      </p:sp>
      <p:sp>
        <p:nvSpPr>
          <p:cNvPr id="53251" name="Rectangle 3"/>
          <p:cNvSpPr>
            <a:spLocks noGrp="1" noChangeArrowheads="1"/>
          </p:cNvSpPr>
          <p:nvPr>
            <p:ph type="body" idx="1"/>
          </p:nvPr>
        </p:nvSpPr>
        <p:spPr>
          <a:xfrm>
            <a:off x="838200" y="1827213"/>
            <a:ext cx="8077200" cy="4421187"/>
          </a:xfrm>
        </p:spPr>
        <p:txBody>
          <a:bodyPr/>
          <a:lstStyle/>
          <a:p>
            <a:pPr eaLnBrk="1" hangingPunct="1"/>
            <a:r>
              <a:rPr lang="en-US" sz="2400" smtClean="0"/>
              <a:t>Resource Conservation and Recovery Act (RCRA)</a:t>
            </a:r>
          </a:p>
          <a:p>
            <a:pPr lvl="1" eaLnBrk="1" hangingPunct="1"/>
            <a:r>
              <a:rPr lang="en-US" sz="2000" smtClean="0"/>
              <a:t>To provide a “cradle to grave” framework for managing solid and hazardous waste from </a:t>
            </a:r>
            <a:r>
              <a:rPr lang="en-US" sz="2000" smtClean="0">
                <a:solidFill>
                  <a:srgbClr val="FF0000"/>
                </a:solidFill>
              </a:rPr>
              <a:t>generation to final disposal.</a:t>
            </a:r>
          </a:p>
          <a:p>
            <a:pPr lvl="1" eaLnBrk="1" hangingPunct="1"/>
            <a:endParaRPr lang="en-US" sz="2000" smtClean="0">
              <a:solidFill>
                <a:srgbClr val="FF0000"/>
              </a:solidFill>
            </a:endParaRPr>
          </a:p>
          <a:p>
            <a:pPr eaLnBrk="1" hangingPunct="1"/>
            <a:r>
              <a:rPr lang="en-US" sz="2400" smtClean="0"/>
              <a:t>Comprehensive Environmental Response, Compensation, and Liability Act (CERCLA)</a:t>
            </a:r>
          </a:p>
          <a:p>
            <a:pPr lvl="1" eaLnBrk="1" hangingPunct="1"/>
            <a:r>
              <a:rPr lang="en-US" sz="2100" smtClean="0"/>
              <a:t>To provide a mechanism to </a:t>
            </a:r>
            <a:r>
              <a:rPr lang="en-US" sz="2100" smtClean="0">
                <a:solidFill>
                  <a:srgbClr val="FF0000"/>
                </a:solidFill>
              </a:rPr>
              <a:t>clean up contaminated sites</a:t>
            </a:r>
            <a:r>
              <a:rPr lang="en-US" sz="2100" smtClean="0"/>
              <a:t> and hold potentially responsible parties </a:t>
            </a:r>
            <a:r>
              <a:rPr lang="en-US" sz="2100" smtClean="0">
                <a:solidFill>
                  <a:srgbClr val="FF0000"/>
                </a:solidFill>
              </a:rPr>
              <a:t>accountable for clean up costs</a:t>
            </a:r>
            <a:r>
              <a:rPr lang="en-US" sz="2100" smtClean="0"/>
              <a:t>.</a:t>
            </a:r>
            <a:endParaRPr lang="en-US" sz="2000" smtClean="0">
              <a:solidFill>
                <a:srgbClr val="FF0000"/>
              </a:solidFill>
            </a:endParaRPr>
          </a:p>
          <a:p>
            <a:pPr eaLnBrk="1" hangingPunct="1"/>
            <a:endParaRPr lang="en-US" sz="2500" smtClean="0">
              <a:solidFill>
                <a:srgbClr val="FF0000"/>
              </a:solidFill>
            </a:endParaRPr>
          </a:p>
          <a:p>
            <a:pPr lvl="1" eaLnBrk="1" hangingPunct="1"/>
            <a:endParaRPr lang="en-US" sz="2100" smtClean="0"/>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lgn="ctr" eaLnBrk="1" hangingPunct="1"/>
            <a:r>
              <a:rPr lang="en-US" sz="3200" smtClean="0"/>
              <a:t>Federal Environmental Statutes Cont…</a:t>
            </a:r>
          </a:p>
        </p:txBody>
      </p:sp>
      <p:sp>
        <p:nvSpPr>
          <p:cNvPr id="54275" name="Rectangle 3"/>
          <p:cNvSpPr>
            <a:spLocks noGrp="1" noChangeArrowheads="1"/>
          </p:cNvSpPr>
          <p:nvPr>
            <p:ph type="body" idx="1"/>
          </p:nvPr>
        </p:nvSpPr>
        <p:spPr>
          <a:xfrm>
            <a:off x="1143000" y="1827213"/>
            <a:ext cx="7540625" cy="4421187"/>
          </a:xfrm>
        </p:spPr>
        <p:txBody>
          <a:bodyPr/>
          <a:lstStyle/>
          <a:p>
            <a:pPr eaLnBrk="1" hangingPunct="1"/>
            <a:r>
              <a:rPr lang="en-US" sz="2500" smtClean="0"/>
              <a:t>Federal Insecticide, Fungicide, and Rodenticide Act</a:t>
            </a:r>
          </a:p>
          <a:p>
            <a:pPr lvl="1" eaLnBrk="1" hangingPunct="1"/>
            <a:r>
              <a:rPr lang="en-US" smtClean="0"/>
              <a:t>To protect the public health and environment against the </a:t>
            </a:r>
            <a:r>
              <a:rPr lang="en-US" smtClean="0">
                <a:solidFill>
                  <a:srgbClr val="FF0000"/>
                </a:solidFill>
              </a:rPr>
              <a:t>misuse of pesticides</a:t>
            </a:r>
            <a:r>
              <a:rPr lang="en-US" smtClean="0"/>
              <a:t>.  </a:t>
            </a:r>
          </a:p>
          <a:p>
            <a:pPr eaLnBrk="1" hangingPunct="1"/>
            <a:endParaRPr lang="en-US" sz="2500" smtClean="0"/>
          </a:p>
          <a:p>
            <a:pPr eaLnBrk="1" hangingPunct="1"/>
            <a:r>
              <a:rPr lang="en-US" sz="2500" smtClean="0"/>
              <a:t>Toxic Substance Control Act (TSCA)</a:t>
            </a:r>
          </a:p>
          <a:p>
            <a:pPr lvl="1" eaLnBrk="1" hangingPunct="1"/>
            <a:r>
              <a:rPr lang="en-US" smtClean="0"/>
              <a:t>To regulate toxic </a:t>
            </a:r>
            <a:r>
              <a:rPr lang="en-US" smtClean="0">
                <a:solidFill>
                  <a:srgbClr val="FF0000"/>
                </a:solidFill>
              </a:rPr>
              <a:t>chemicals</a:t>
            </a:r>
            <a:r>
              <a:rPr lang="en-US" smtClean="0"/>
              <a:t> and </a:t>
            </a:r>
            <a:r>
              <a:rPr lang="en-US" smtClean="0">
                <a:solidFill>
                  <a:srgbClr val="FF0000"/>
                </a:solidFill>
              </a:rPr>
              <a:t>mixtures</a:t>
            </a:r>
            <a:r>
              <a:rPr lang="en-US" smtClean="0"/>
              <a:t> that present an “unreasonable risk of injury to health or the environment.”</a:t>
            </a:r>
            <a:endParaRPr lang="en-US" sz="2100" smtClean="0"/>
          </a:p>
          <a:p>
            <a:pPr eaLnBrk="1" hangingPunct="1"/>
            <a:endParaRPr lang="en-US" sz="2500" smtClean="0"/>
          </a:p>
          <a:p>
            <a:pPr lvl="1" eaLnBrk="1" hangingPunct="1"/>
            <a:endParaRPr lang="en-US" sz="2100" smtClean="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Ecuador versus Cheveron/Texaco</a:t>
            </a:r>
          </a:p>
        </p:txBody>
      </p:sp>
      <p:sp>
        <p:nvSpPr>
          <p:cNvPr id="57347" name="Rectangle 3"/>
          <p:cNvSpPr>
            <a:spLocks noGrp="1" noChangeArrowheads="1"/>
          </p:cNvSpPr>
          <p:nvPr>
            <p:ph type="body" idx="1"/>
          </p:nvPr>
        </p:nvSpPr>
        <p:spPr/>
        <p:txBody>
          <a:bodyPr/>
          <a:lstStyle/>
          <a:p>
            <a:pPr eaLnBrk="1" hangingPunct="1"/>
            <a:endParaRPr lang="en-US" smtClean="0"/>
          </a:p>
          <a:p>
            <a:pPr eaLnBrk="1" hangingPunct="1"/>
            <a:endParaRPr lang="en-US" smtClean="0"/>
          </a:p>
          <a:p>
            <a:pPr algn="ctr" eaLnBrk="1" hangingPunct="1">
              <a:buFont typeface="Wingdings" pitchFamily="2" charset="2"/>
              <a:buNone/>
            </a:pPr>
            <a:r>
              <a:rPr lang="en-US" smtClean="0">
                <a:hlinkClick r:id="rId2"/>
              </a:rPr>
              <a:t>Chevron vs Ecuador Video - 40 min</a:t>
            </a: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n-US" sz="3200" smtClean="0"/>
              <a:t>Difference Between Interstate and Intrastate Commerce</a:t>
            </a:r>
          </a:p>
        </p:txBody>
      </p:sp>
      <p:sp>
        <p:nvSpPr>
          <p:cNvPr id="8195" name="Rectangle 3"/>
          <p:cNvSpPr>
            <a:spLocks noGrp="1" noChangeArrowheads="1"/>
          </p:cNvSpPr>
          <p:nvPr>
            <p:ph type="body" idx="1"/>
          </p:nvPr>
        </p:nvSpPr>
        <p:spPr>
          <a:xfrm>
            <a:off x="762000" y="2057400"/>
            <a:ext cx="8153400" cy="4421188"/>
          </a:xfrm>
        </p:spPr>
        <p:txBody>
          <a:bodyPr/>
          <a:lstStyle/>
          <a:p>
            <a:pPr eaLnBrk="1" hangingPunct="1"/>
            <a:r>
              <a:rPr lang="en-US" smtClean="0"/>
              <a:t>Federal Government oversees </a:t>
            </a:r>
            <a:r>
              <a:rPr lang="en-US" smtClean="0">
                <a:solidFill>
                  <a:srgbClr val="FF0000"/>
                </a:solidFill>
              </a:rPr>
              <a:t>Interstate Commerce</a:t>
            </a:r>
            <a:r>
              <a:rPr lang="en-US" smtClean="0"/>
              <a:t> which is business that takes place between states</a:t>
            </a:r>
          </a:p>
          <a:p>
            <a:pPr lvl="1" eaLnBrk="1" hangingPunct="1"/>
            <a:endParaRPr lang="en-US" smtClean="0"/>
          </a:p>
          <a:p>
            <a:pPr eaLnBrk="1" hangingPunct="1"/>
            <a:r>
              <a:rPr lang="en-US" smtClean="0"/>
              <a:t>State Government oversees </a:t>
            </a:r>
            <a:r>
              <a:rPr lang="en-US" smtClean="0">
                <a:solidFill>
                  <a:srgbClr val="FF0000"/>
                </a:solidFill>
              </a:rPr>
              <a:t>Intrastate Commerce</a:t>
            </a:r>
            <a:r>
              <a:rPr lang="en-US" smtClean="0"/>
              <a:t> which is business that takes place </a:t>
            </a:r>
            <a:r>
              <a:rPr lang="en-US" smtClean="0">
                <a:solidFill>
                  <a:srgbClr val="000000"/>
                </a:solidFill>
              </a:rPr>
              <a:t>within </a:t>
            </a:r>
            <a:r>
              <a:rPr lang="en-US" smtClean="0"/>
              <a:t>a state</a:t>
            </a:r>
          </a:p>
          <a:p>
            <a:pPr eaLnBrk="1" hangingPunct="1"/>
            <a:endParaRPr lang="en-US" smtClean="0"/>
          </a:p>
          <a:p>
            <a:pPr eaLnBrk="1" hangingPunct="1"/>
            <a:endParaRPr lang="en-US" smtClean="0"/>
          </a:p>
        </p:txBody>
      </p:sp>
    </p:spTree>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90600" y="301625"/>
            <a:ext cx="7693025" cy="1143000"/>
          </a:xfrm>
        </p:spPr>
        <p:txBody>
          <a:bodyPr/>
          <a:lstStyle/>
          <a:p>
            <a:pPr algn="ctr" eaLnBrk="1" hangingPunct="1"/>
            <a:r>
              <a:rPr lang="en-US" smtClean="0"/>
              <a:t>Government Protecting Business</a:t>
            </a:r>
          </a:p>
        </p:txBody>
      </p:sp>
      <p:sp>
        <p:nvSpPr>
          <p:cNvPr id="9219" name="Rectangle 3"/>
          <p:cNvSpPr>
            <a:spLocks noGrp="1" noChangeArrowheads="1"/>
          </p:cNvSpPr>
          <p:nvPr>
            <p:ph type="body" idx="1"/>
          </p:nvPr>
        </p:nvSpPr>
        <p:spPr>
          <a:xfrm>
            <a:off x="762000" y="1827213"/>
            <a:ext cx="8153400" cy="4649787"/>
          </a:xfrm>
        </p:spPr>
        <p:txBody>
          <a:bodyPr/>
          <a:lstStyle/>
          <a:p>
            <a:pPr eaLnBrk="1" hangingPunct="1"/>
            <a:r>
              <a:rPr lang="en-US" smtClean="0">
                <a:solidFill>
                  <a:srgbClr val="FF0000"/>
                </a:solidFill>
              </a:rPr>
              <a:t>Laws</a:t>
            </a:r>
            <a:r>
              <a:rPr lang="en-US" smtClean="0"/>
              <a:t> </a:t>
            </a:r>
            <a:r>
              <a:rPr lang="en-US" smtClean="0">
                <a:solidFill>
                  <a:srgbClr val="FF0000"/>
                </a:solidFill>
              </a:rPr>
              <a:t>govern the working </a:t>
            </a:r>
            <a:r>
              <a:rPr lang="en-US" smtClean="0"/>
              <a:t>of the economy.  These laws regulate the production process and protect competition, business agreements, and creative properties.</a:t>
            </a:r>
          </a:p>
          <a:p>
            <a:pPr eaLnBrk="1" hangingPunct="1"/>
            <a:endParaRPr lang="en-US" smtClean="0"/>
          </a:p>
          <a:p>
            <a:pPr eaLnBrk="1" hangingPunct="1"/>
            <a:r>
              <a:rPr lang="en-US" smtClean="0"/>
              <a:t>Companies that break the law can be </a:t>
            </a:r>
            <a:r>
              <a:rPr lang="en-US" smtClean="0">
                <a:solidFill>
                  <a:srgbClr val="FF0000"/>
                </a:solidFill>
              </a:rPr>
              <a:t>fined</a:t>
            </a:r>
            <a:r>
              <a:rPr lang="en-US" smtClean="0"/>
              <a:t>, </a:t>
            </a:r>
            <a:r>
              <a:rPr lang="en-US" smtClean="0">
                <a:solidFill>
                  <a:srgbClr val="FF0000"/>
                </a:solidFill>
              </a:rPr>
              <a:t>sued</a:t>
            </a:r>
            <a:r>
              <a:rPr lang="en-US" smtClean="0"/>
              <a:t>, or </a:t>
            </a:r>
            <a:r>
              <a:rPr lang="en-US" smtClean="0">
                <a:solidFill>
                  <a:srgbClr val="FF0000"/>
                </a:solidFill>
              </a:rPr>
              <a:t>forced to close</a:t>
            </a:r>
            <a:r>
              <a:rPr lang="en-US" smtClean="0"/>
              <a:t>.  </a:t>
            </a:r>
          </a:p>
          <a:p>
            <a:pPr lvl="1" eaLnBrk="1" hangingPunct="1"/>
            <a:r>
              <a:rPr lang="en-US" smtClean="0"/>
              <a:t>People who don’t follow the rules also face penalties</a:t>
            </a: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143000" y="301625"/>
            <a:ext cx="7540625" cy="1143000"/>
          </a:xfrm>
        </p:spPr>
        <p:txBody>
          <a:bodyPr/>
          <a:lstStyle/>
          <a:p>
            <a:pPr eaLnBrk="1" hangingPunct="1"/>
            <a:r>
              <a:rPr lang="en-US" smtClean="0"/>
              <a:t>Government Protecting Competition</a:t>
            </a:r>
          </a:p>
        </p:txBody>
      </p:sp>
      <p:sp>
        <p:nvSpPr>
          <p:cNvPr id="10243" name="Rectangle 3"/>
          <p:cNvSpPr>
            <a:spLocks noGrp="1" noChangeArrowheads="1"/>
          </p:cNvSpPr>
          <p:nvPr>
            <p:ph type="body" idx="1"/>
          </p:nvPr>
        </p:nvSpPr>
        <p:spPr>
          <a:xfrm>
            <a:off x="685800" y="1600200"/>
            <a:ext cx="8229600" cy="5105400"/>
          </a:xfrm>
        </p:spPr>
        <p:txBody>
          <a:bodyPr/>
          <a:lstStyle/>
          <a:p>
            <a:pPr eaLnBrk="1" hangingPunct="1"/>
            <a:r>
              <a:rPr lang="en-US" sz="2500" smtClean="0"/>
              <a:t>The U.S. Government passes </a:t>
            </a:r>
            <a:r>
              <a:rPr lang="en-US" sz="2500" smtClean="0">
                <a:solidFill>
                  <a:srgbClr val="FF0000"/>
                </a:solidFill>
              </a:rPr>
              <a:t>antitrust laws </a:t>
            </a:r>
            <a:r>
              <a:rPr lang="en-US" sz="2500" smtClean="0"/>
              <a:t>to promote domestic competition.</a:t>
            </a:r>
          </a:p>
          <a:p>
            <a:pPr lvl="1" eaLnBrk="1" hangingPunct="1"/>
            <a:r>
              <a:rPr lang="en-US" sz="2100" smtClean="0"/>
              <a:t>Antitrust laws allow the federal government to break up </a:t>
            </a:r>
            <a:r>
              <a:rPr lang="en-US" sz="2100" smtClean="0">
                <a:solidFill>
                  <a:srgbClr val="FF0000"/>
                </a:solidFill>
              </a:rPr>
              <a:t>monopolies</a:t>
            </a:r>
            <a:r>
              <a:rPr lang="en-US" sz="2100" smtClean="0"/>
              <a:t>, regulate them, or take control of them.</a:t>
            </a:r>
          </a:p>
          <a:p>
            <a:pPr eaLnBrk="1" hangingPunct="1"/>
            <a:endParaRPr lang="en-US" sz="2500" smtClean="0"/>
          </a:p>
          <a:p>
            <a:pPr eaLnBrk="1" hangingPunct="1"/>
            <a:r>
              <a:rPr lang="en-US" sz="2500" smtClean="0"/>
              <a:t>A Monopoly occurs when </a:t>
            </a:r>
            <a:r>
              <a:rPr lang="en-US" sz="2500" smtClean="0">
                <a:solidFill>
                  <a:srgbClr val="FF0000"/>
                </a:solidFill>
              </a:rPr>
              <a:t>one company</a:t>
            </a:r>
            <a:r>
              <a:rPr lang="en-US" sz="2500" smtClean="0"/>
              <a:t> </a:t>
            </a:r>
            <a:r>
              <a:rPr lang="en-US" sz="2500" smtClean="0">
                <a:solidFill>
                  <a:srgbClr val="000000"/>
                </a:solidFill>
              </a:rPr>
              <a:t>controls </a:t>
            </a:r>
            <a:r>
              <a:rPr lang="en-US" sz="2500" smtClean="0"/>
              <a:t>an industry or is the </a:t>
            </a:r>
            <a:r>
              <a:rPr lang="en-US" sz="2500" smtClean="0">
                <a:solidFill>
                  <a:srgbClr val="000000"/>
                </a:solidFill>
              </a:rPr>
              <a:t>only </a:t>
            </a:r>
            <a:r>
              <a:rPr lang="en-US" sz="2500" smtClean="0"/>
              <a:t>one to offer a product or service.</a:t>
            </a:r>
            <a:endParaRPr lang="en-US" sz="2100" smtClean="0"/>
          </a:p>
          <a:p>
            <a:pPr lvl="1" eaLnBrk="1" hangingPunct="1"/>
            <a:r>
              <a:rPr lang="en-US" sz="2200" smtClean="0"/>
              <a:t>Companies can form a monopoly by establishing a </a:t>
            </a:r>
            <a:r>
              <a:rPr lang="en-US" sz="2200" smtClean="0">
                <a:solidFill>
                  <a:srgbClr val="FF0000"/>
                </a:solidFill>
              </a:rPr>
              <a:t>Trust</a:t>
            </a:r>
            <a:r>
              <a:rPr lang="en-US" sz="2200" smtClean="0"/>
              <a:t> – meaning a </a:t>
            </a:r>
            <a:r>
              <a:rPr lang="en-US" sz="2200" smtClean="0">
                <a:solidFill>
                  <a:srgbClr val="FF0000"/>
                </a:solidFill>
              </a:rPr>
              <a:t>group of companies </a:t>
            </a:r>
            <a:r>
              <a:rPr lang="en-US" sz="2200" smtClean="0"/>
              <a:t>that band together to form a monopoly and cut out competition</a:t>
            </a:r>
          </a:p>
          <a:p>
            <a:pPr eaLnBrk="1" hangingPunct="1"/>
            <a:endParaRPr lang="en-US" sz="2500" smtClean="0"/>
          </a:p>
          <a:p>
            <a:pPr lvl="1" eaLnBrk="1" hangingPunct="1"/>
            <a:endParaRPr lang="en-US" sz="21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Who Enforces Antitrust Laws?</a:t>
            </a:r>
          </a:p>
        </p:txBody>
      </p:sp>
      <p:sp>
        <p:nvSpPr>
          <p:cNvPr id="11267" name="Rectangle 3"/>
          <p:cNvSpPr>
            <a:spLocks noGrp="1" noChangeArrowheads="1"/>
          </p:cNvSpPr>
          <p:nvPr>
            <p:ph type="body" idx="1"/>
          </p:nvPr>
        </p:nvSpPr>
        <p:spPr/>
        <p:txBody>
          <a:bodyPr/>
          <a:lstStyle/>
          <a:p>
            <a:pPr eaLnBrk="1" hangingPunct="1"/>
            <a:r>
              <a:rPr lang="en-US" smtClean="0"/>
              <a:t>The </a:t>
            </a:r>
            <a:r>
              <a:rPr lang="en-US" smtClean="0">
                <a:solidFill>
                  <a:srgbClr val="FF0000"/>
                </a:solidFill>
              </a:rPr>
              <a:t>Federal Trade Commission </a:t>
            </a:r>
            <a:r>
              <a:rPr lang="en-US" smtClean="0"/>
              <a:t>(FTC) enforces antitrust laws.</a:t>
            </a:r>
          </a:p>
          <a:p>
            <a:pPr eaLnBrk="1" hangingPunct="1"/>
            <a:endParaRPr lang="en-US" smtClean="0"/>
          </a:p>
          <a:p>
            <a:pPr eaLnBrk="1" hangingPunct="1"/>
            <a:r>
              <a:rPr lang="en-US" smtClean="0"/>
              <a:t>Lets look at the other side of the coin – obviously this video is a parody but it does cause one to think.</a:t>
            </a:r>
          </a:p>
        </p:txBody>
      </p:sp>
      <p:pic>
        <p:nvPicPr>
          <p:cNvPr id="11268" name="Picture 4" descr="MCj04348170000[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51816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r>
              <a:rPr lang="en-US" smtClean="0"/>
              <a:t>Partner Activity</a:t>
            </a:r>
          </a:p>
        </p:txBody>
      </p:sp>
      <p:sp>
        <p:nvSpPr>
          <p:cNvPr id="12291" name="Rectangle 3"/>
          <p:cNvSpPr>
            <a:spLocks noGrp="1" noChangeArrowheads="1"/>
          </p:cNvSpPr>
          <p:nvPr>
            <p:ph type="body" idx="1"/>
          </p:nvPr>
        </p:nvSpPr>
        <p:spPr/>
        <p:txBody>
          <a:bodyPr/>
          <a:lstStyle/>
          <a:p>
            <a:r>
              <a:rPr lang="en-US" smtClean="0"/>
              <a:t>Using </a:t>
            </a:r>
            <a:r>
              <a:rPr lang="en-US" smtClean="0">
                <a:hlinkClick r:id="rId2"/>
              </a:rPr>
              <a:t>www.google.com</a:t>
            </a:r>
            <a:r>
              <a:rPr lang="en-US" smtClean="0"/>
              <a:t>, key the search words “violated antitrust laws.”  </a:t>
            </a:r>
          </a:p>
          <a:p>
            <a:pPr lvl="1"/>
            <a:r>
              <a:rPr lang="en-US" smtClean="0"/>
              <a:t>Look through the returned search links and summarize an antitrust case in the bottom section of your notes.  </a:t>
            </a:r>
          </a:p>
          <a:p>
            <a:pPr lvl="1"/>
            <a:r>
              <a:rPr lang="en-US" smtClean="0"/>
              <a:t>Be prepared to present your findings to the class. </a:t>
            </a:r>
          </a:p>
          <a:p>
            <a:pPr algn="ctr">
              <a:buFont typeface="Wingdings" pitchFamily="2" charset="2"/>
              <a:buNone/>
            </a:pPr>
            <a:r>
              <a:rPr lang="en-US" smtClean="0"/>
              <a:t>15 minutes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2072</TotalTime>
  <Words>2637</Words>
  <Application>Microsoft Office PowerPoint</Application>
  <PresentationFormat>On-screen Show (4:3)</PresentationFormat>
  <Paragraphs>249</Paragraphs>
  <Slides>49</Slides>
  <Notes>2</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Eclipse</vt:lpstr>
      <vt:lpstr>Government’s Role In Domestic Business</vt:lpstr>
      <vt:lpstr>Chapter Objectives </vt:lpstr>
      <vt:lpstr>How Government is Funded</vt:lpstr>
      <vt:lpstr>How Government Regulates Business</vt:lpstr>
      <vt:lpstr>Difference Between Interstate and Intrastate Commerce</vt:lpstr>
      <vt:lpstr>Government Protecting Business</vt:lpstr>
      <vt:lpstr>Government Protecting Competition</vt:lpstr>
      <vt:lpstr>Who Enforces Antitrust Laws?</vt:lpstr>
      <vt:lpstr>Partner Activity</vt:lpstr>
      <vt:lpstr>Government Protecting Business Agreements</vt:lpstr>
      <vt:lpstr>Government Protecting Creative Properties</vt:lpstr>
      <vt:lpstr>Creative Properties</vt:lpstr>
      <vt:lpstr>Creative Properties</vt:lpstr>
      <vt:lpstr>Partner Activity</vt:lpstr>
      <vt:lpstr>Regulating The Production Process</vt:lpstr>
      <vt:lpstr>Discussion Questions </vt:lpstr>
      <vt:lpstr>Government’s Role in Society</vt:lpstr>
      <vt:lpstr>Providing Goods and Services</vt:lpstr>
      <vt:lpstr>Privatization of Public Goods or Services</vt:lpstr>
      <vt:lpstr>Other Government Roles  </vt:lpstr>
      <vt:lpstr>Other Government Roles</vt:lpstr>
      <vt:lpstr>Other Government Roles… Supporting Businesses</vt:lpstr>
      <vt:lpstr>Other Government Roles… Providing Tax Incentives</vt:lpstr>
      <vt:lpstr>Other Government Roles…  Providing Tax Incentives</vt:lpstr>
      <vt:lpstr>Partner Activity</vt:lpstr>
      <vt:lpstr>Contract Law</vt:lpstr>
      <vt:lpstr>Contracts: Nature and Terminology</vt:lpstr>
      <vt:lpstr>Elements of a Contract</vt:lpstr>
      <vt:lpstr>In This Case</vt:lpstr>
      <vt:lpstr>Characteristics of a Contract</vt:lpstr>
      <vt:lpstr>Characteristics of a Contract </vt:lpstr>
      <vt:lpstr>Breach of Contract</vt:lpstr>
      <vt:lpstr>What Happens After Breach? </vt:lpstr>
      <vt:lpstr>Money Damages</vt:lpstr>
      <vt:lpstr>Equitable Remedies</vt:lpstr>
      <vt:lpstr>Partner Activity</vt:lpstr>
      <vt:lpstr>Business Law Basics</vt:lpstr>
      <vt:lpstr>Business Activities and  the Legal Environment</vt:lpstr>
      <vt:lpstr>Basis of Tort Law</vt:lpstr>
      <vt:lpstr>Unintentional Tort Law</vt:lpstr>
      <vt:lpstr>Unintentional Tort Law</vt:lpstr>
      <vt:lpstr>Unintentional Tort Law</vt:lpstr>
      <vt:lpstr>Environmental Law </vt:lpstr>
      <vt:lpstr>Structural Overview of Environmental Law</vt:lpstr>
      <vt:lpstr>Targets of Environmental Laws: Who or what gets regulated?</vt:lpstr>
      <vt:lpstr>Federal Environmental Statutes</vt:lpstr>
      <vt:lpstr>Federal Environmental Statutes Cont…</vt:lpstr>
      <vt:lpstr>Federal Environmental Statutes Cont…</vt:lpstr>
      <vt:lpstr>Ecuador versus Cheveron/Texaco</vt:lpstr>
    </vt:vector>
  </TitlesOfParts>
  <Company>BRHS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Government’s Role In Domestic Business</dc:title>
  <dc:creator>rjohnson</dc:creator>
  <cp:lastModifiedBy>user</cp:lastModifiedBy>
  <cp:revision>53</cp:revision>
  <dcterms:created xsi:type="dcterms:W3CDTF">2010-09-15T01:35:30Z</dcterms:created>
  <dcterms:modified xsi:type="dcterms:W3CDTF">2012-02-13T18:14:05Z</dcterms:modified>
</cp:coreProperties>
</file>